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eb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8"/>
  </p:notesMasterIdLst>
  <p:sldIdLst>
    <p:sldId id="256" r:id="rId2"/>
    <p:sldId id="471" r:id="rId3"/>
    <p:sldId id="263" r:id="rId4"/>
    <p:sldId id="506" r:id="rId5"/>
    <p:sldId id="507" r:id="rId6"/>
    <p:sldId id="508" r:id="rId7"/>
    <p:sldId id="509" r:id="rId8"/>
    <p:sldId id="510" r:id="rId9"/>
    <p:sldId id="505" r:id="rId10"/>
    <p:sldId id="450" r:id="rId11"/>
    <p:sldId id="452" r:id="rId12"/>
    <p:sldId id="451" r:id="rId13"/>
    <p:sldId id="453" r:id="rId14"/>
    <p:sldId id="455" r:id="rId15"/>
    <p:sldId id="456" r:id="rId16"/>
    <p:sldId id="457" r:id="rId17"/>
    <p:sldId id="458" r:id="rId18"/>
    <p:sldId id="459" r:id="rId19"/>
    <p:sldId id="466" r:id="rId20"/>
    <p:sldId id="460" r:id="rId21"/>
    <p:sldId id="465" r:id="rId22"/>
    <p:sldId id="467" r:id="rId23"/>
    <p:sldId id="461" r:id="rId24"/>
    <p:sldId id="463" r:id="rId25"/>
    <p:sldId id="464" r:id="rId26"/>
    <p:sldId id="261" r:id="rId27"/>
    <p:sldId id="468" r:id="rId28"/>
    <p:sldId id="470" r:id="rId29"/>
    <p:sldId id="469" r:id="rId30"/>
    <p:sldId id="480" r:id="rId31"/>
    <p:sldId id="259" r:id="rId32"/>
    <p:sldId id="275" r:id="rId33"/>
    <p:sldId id="479" r:id="rId34"/>
    <p:sldId id="481" r:id="rId35"/>
    <p:sldId id="482" r:id="rId36"/>
    <p:sldId id="478" r:id="rId37"/>
    <p:sldId id="258" r:id="rId38"/>
    <p:sldId id="269" r:id="rId39"/>
    <p:sldId id="270" r:id="rId40"/>
    <p:sldId id="476" r:id="rId41"/>
    <p:sldId id="485" r:id="rId42"/>
    <p:sldId id="262" r:id="rId43"/>
    <p:sldId id="264" r:id="rId44"/>
    <p:sldId id="486" r:id="rId45"/>
    <p:sldId id="281" r:id="rId46"/>
    <p:sldId id="477" r:id="rId47"/>
    <p:sldId id="462" r:id="rId48"/>
    <p:sldId id="489" r:id="rId49"/>
    <p:sldId id="282" r:id="rId50"/>
    <p:sldId id="490" r:id="rId51"/>
    <p:sldId id="491" r:id="rId52"/>
    <p:sldId id="492" r:id="rId53"/>
    <p:sldId id="493" r:id="rId54"/>
    <p:sldId id="488" r:id="rId55"/>
    <p:sldId id="487" r:id="rId56"/>
    <p:sldId id="484" r:id="rId57"/>
    <p:sldId id="283" r:id="rId58"/>
    <p:sldId id="284" r:id="rId59"/>
    <p:sldId id="494" r:id="rId60"/>
    <p:sldId id="260" r:id="rId61"/>
    <p:sldId id="268" r:id="rId62"/>
    <p:sldId id="271" r:id="rId63"/>
    <p:sldId id="274" r:id="rId64"/>
    <p:sldId id="272" r:id="rId65"/>
    <p:sldId id="474" r:id="rId66"/>
    <p:sldId id="497" r:id="rId67"/>
    <p:sldId id="276" r:id="rId68"/>
    <p:sldId id="499" r:id="rId69"/>
    <p:sldId id="500" r:id="rId70"/>
    <p:sldId id="501" r:id="rId71"/>
    <p:sldId id="502" r:id="rId72"/>
    <p:sldId id="503" r:id="rId73"/>
    <p:sldId id="495" r:id="rId74"/>
    <p:sldId id="498" r:id="rId75"/>
    <p:sldId id="496" r:id="rId76"/>
    <p:sldId id="266" r:id="rId77"/>
    <p:sldId id="277" r:id="rId78"/>
    <p:sldId id="278" r:id="rId79"/>
    <p:sldId id="279" r:id="rId80"/>
    <p:sldId id="280" r:id="rId81"/>
    <p:sldId id="265" r:id="rId82"/>
    <p:sldId id="504" r:id="rId83"/>
    <p:sldId id="473" r:id="rId84"/>
    <p:sldId id="447" r:id="rId85"/>
    <p:sldId id="435" r:id="rId86"/>
    <p:sldId id="475" r:id="rId8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7" autoAdjust="0"/>
    <p:restoredTop sz="94660"/>
  </p:normalViewPr>
  <p:slideViewPr>
    <p:cSldViewPr snapToGrid="0">
      <p:cViewPr varScale="1">
        <p:scale>
          <a:sx n="83" d="100"/>
          <a:sy n="83" d="100"/>
        </p:scale>
        <p:origin x="686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viewProps" Target="viewProps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notesMaster" Target="notesMasters/notesMaster1.xml"/><Relationship Id="rId9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ableStyles" Target="tableStyle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30ED2E-3D69-483A-A1D3-737DA805A09E}" type="datetimeFigureOut">
              <a:rPr lang="en-US" smtClean="0"/>
              <a:t>11/24/2020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AF9B2D-85E6-4452-BFA0-3C1BE0D578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7589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Notes Placeholder">
            <a:extLst>
              <a:ext uri="{FF2B5EF4-FFF2-40B4-BE49-F238E27FC236}">
                <a16:creationId xmlns:a16="http://schemas.microsoft.com/office/drawing/2014/main" id="{C146B8D7-5717-4C77-A939-CCFDC5B450A9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Notes Placeholder">
            <a:extLst>
              <a:ext uri="{FF2B5EF4-FFF2-40B4-BE49-F238E27FC236}">
                <a16:creationId xmlns:a16="http://schemas.microsoft.com/office/drawing/2014/main" id="{92E70F02-B429-4BC4-8616-615A45BD470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354247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Notes Placeholder">
            <a:extLst>
              <a:ext uri="{FF2B5EF4-FFF2-40B4-BE49-F238E27FC236}">
                <a16:creationId xmlns:a16="http://schemas.microsoft.com/office/drawing/2014/main" id="{92E70F02-B429-4BC4-8616-615A45BD470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646369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Notes Placeholder">
            <a:extLst>
              <a:ext uri="{FF2B5EF4-FFF2-40B4-BE49-F238E27FC236}">
                <a16:creationId xmlns:a16="http://schemas.microsoft.com/office/drawing/2014/main" id="{92E70F02-B429-4BC4-8616-615A45BD470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288862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Notes Placeholder">
            <a:extLst>
              <a:ext uri="{FF2B5EF4-FFF2-40B4-BE49-F238E27FC236}">
                <a16:creationId xmlns:a16="http://schemas.microsoft.com/office/drawing/2014/main" id="{92E70F02-B429-4BC4-8616-615A45BD470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781233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Notes Placeholder">
            <a:extLst>
              <a:ext uri="{FF2B5EF4-FFF2-40B4-BE49-F238E27FC236}">
                <a16:creationId xmlns:a16="http://schemas.microsoft.com/office/drawing/2014/main" id="{92E70F02-B429-4BC4-8616-615A45BD470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366763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Notes Placeholder">
            <a:extLst>
              <a:ext uri="{FF2B5EF4-FFF2-40B4-BE49-F238E27FC236}">
                <a16:creationId xmlns:a16="http://schemas.microsoft.com/office/drawing/2014/main" id="{92E70F02-B429-4BC4-8616-615A45BD470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291652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Notes Placeholder">
            <a:extLst>
              <a:ext uri="{FF2B5EF4-FFF2-40B4-BE49-F238E27FC236}">
                <a16:creationId xmlns:a16="http://schemas.microsoft.com/office/drawing/2014/main" id="{92E70F02-B429-4BC4-8616-615A45BD470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612599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Notes Placeholder">
            <a:extLst>
              <a:ext uri="{FF2B5EF4-FFF2-40B4-BE49-F238E27FC236}">
                <a16:creationId xmlns:a16="http://schemas.microsoft.com/office/drawing/2014/main" id="{92E70F02-B429-4BC4-8616-615A45BD470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1435259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Notes Placeholder">
            <a:extLst>
              <a:ext uri="{FF2B5EF4-FFF2-40B4-BE49-F238E27FC236}">
                <a16:creationId xmlns:a16="http://schemas.microsoft.com/office/drawing/2014/main" id="{92E70F02-B429-4BC4-8616-615A45BD470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7558516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Notes Placeholder">
            <a:extLst>
              <a:ext uri="{FF2B5EF4-FFF2-40B4-BE49-F238E27FC236}">
                <a16:creationId xmlns:a16="http://schemas.microsoft.com/office/drawing/2014/main" id="{92E70F02-B429-4BC4-8616-615A45BD470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34316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Notes Placeholder">
            <a:extLst>
              <a:ext uri="{FF2B5EF4-FFF2-40B4-BE49-F238E27FC236}">
                <a16:creationId xmlns:a16="http://schemas.microsoft.com/office/drawing/2014/main" id="{92E70F02-B429-4BC4-8616-615A45BD470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414147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Notes Placeholder">
            <a:extLst>
              <a:ext uri="{FF2B5EF4-FFF2-40B4-BE49-F238E27FC236}">
                <a16:creationId xmlns:a16="http://schemas.microsoft.com/office/drawing/2014/main" id="{92E70F02-B429-4BC4-8616-615A45BD470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555577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Notes Placeholder">
            <a:extLst>
              <a:ext uri="{FF2B5EF4-FFF2-40B4-BE49-F238E27FC236}">
                <a16:creationId xmlns:a16="http://schemas.microsoft.com/office/drawing/2014/main" id="{92E70F02-B429-4BC4-8616-615A45BD470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4388600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Notes Placeholder">
            <a:extLst>
              <a:ext uri="{FF2B5EF4-FFF2-40B4-BE49-F238E27FC236}">
                <a16:creationId xmlns:a16="http://schemas.microsoft.com/office/drawing/2014/main" id="{92E70F02-B429-4BC4-8616-615A45BD470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5812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Notes Placeholder">
            <a:extLst>
              <a:ext uri="{FF2B5EF4-FFF2-40B4-BE49-F238E27FC236}">
                <a16:creationId xmlns:a16="http://schemas.microsoft.com/office/drawing/2014/main" id="{92E70F02-B429-4BC4-8616-615A45BD470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530448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Notes Placeholder">
            <a:extLst>
              <a:ext uri="{FF2B5EF4-FFF2-40B4-BE49-F238E27FC236}">
                <a16:creationId xmlns:a16="http://schemas.microsoft.com/office/drawing/2014/main" id="{92E70F02-B429-4BC4-8616-615A45BD470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4124654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Notes Placeholder">
            <a:extLst>
              <a:ext uri="{FF2B5EF4-FFF2-40B4-BE49-F238E27FC236}">
                <a16:creationId xmlns:a16="http://schemas.microsoft.com/office/drawing/2014/main" id="{92E70F02-B429-4BC4-8616-615A45BD470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3082596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Notes Placeholder">
            <a:extLst>
              <a:ext uri="{FF2B5EF4-FFF2-40B4-BE49-F238E27FC236}">
                <a16:creationId xmlns:a16="http://schemas.microsoft.com/office/drawing/2014/main" id="{92E70F02-B429-4BC4-8616-615A45BD470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6607340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Notes Placeholder">
            <a:extLst>
              <a:ext uri="{FF2B5EF4-FFF2-40B4-BE49-F238E27FC236}">
                <a16:creationId xmlns:a16="http://schemas.microsoft.com/office/drawing/2014/main" id="{92E70F02-B429-4BC4-8616-615A45BD470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8880263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Notes Placeholder">
            <a:extLst>
              <a:ext uri="{FF2B5EF4-FFF2-40B4-BE49-F238E27FC236}">
                <a16:creationId xmlns:a16="http://schemas.microsoft.com/office/drawing/2014/main" id="{92E70F02-B429-4BC4-8616-615A45BD470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7020260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Notes Placeholder">
            <a:extLst>
              <a:ext uri="{FF2B5EF4-FFF2-40B4-BE49-F238E27FC236}">
                <a16:creationId xmlns:a16="http://schemas.microsoft.com/office/drawing/2014/main" id="{92E70F02-B429-4BC4-8616-615A45BD470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712782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Notes Placeholder">
            <a:extLst>
              <a:ext uri="{FF2B5EF4-FFF2-40B4-BE49-F238E27FC236}">
                <a16:creationId xmlns:a16="http://schemas.microsoft.com/office/drawing/2014/main" id="{92E70F02-B429-4BC4-8616-615A45BD470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7170775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Notes Placeholder">
            <a:extLst>
              <a:ext uri="{FF2B5EF4-FFF2-40B4-BE49-F238E27FC236}">
                <a16:creationId xmlns:a16="http://schemas.microsoft.com/office/drawing/2014/main" id="{92E70F02-B429-4BC4-8616-615A45BD470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1976566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Notes Placeholder">
            <a:extLst>
              <a:ext uri="{FF2B5EF4-FFF2-40B4-BE49-F238E27FC236}">
                <a16:creationId xmlns:a16="http://schemas.microsoft.com/office/drawing/2014/main" id="{92E70F02-B429-4BC4-8616-615A45BD470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6637867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Notes Placeholder">
            <a:extLst>
              <a:ext uri="{FF2B5EF4-FFF2-40B4-BE49-F238E27FC236}">
                <a16:creationId xmlns:a16="http://schemas.microsoft.com/office/drawing/2014/main" id="{92E70F02-B429-4BC4-8616-615A45BD470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0387963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Notes Placeholder">
            <a:extLst>
              <a:ext uri="{FF2B5EF4-FFF2-40B4-BE49-F238E27FC236}">
                <a16:creationId xmlns:a16="http://schemas.microsoft.com/office/drawing/2014/main" id="{92E70F02-B429-4BC4-8616-615A45BD470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3320402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Notes Placeholder">
            <a:extLst>
              <a:ext uri="{FF2B5EF4-FFF2-40B4-BE49-F238E27FC236}">
                <a16:creationId xmlns:a16="http://schemas.microsoft.com/office/drawing/2014/main" id="{92E70F02-B429-4BC4-8616-615A45BD470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7304398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Notes Placeholder">
            <a:extLst>
              <a:ext uri="{FF2B5EF4-FFF2-40B4-BE49-F238E27FC236}">
                <a16:creationId xmlns:a16="http://schemas.microsoft.com/office/drawing/2014/main" id="{92E70F02-B429-4BC4-8616-615A45BD470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5448157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Notes Placeholder">
            <a:extLst>
              <a:ext uri="{FF2B5EF4-FFF2-40B4-BE49-F238E27FC236}">
                <a16:creationId xmlns:a16="http://schemas.microsoft.com/office/drawing/2014/main" id="{92E70F02-B429-4BC4-8616-615A45BD470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6708709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Notes Placeholder">
            <a:extLst>
              <a:ext uri="{FF2B5EF4-FFF2-40B4-BE49-F238E27FC236}">
                <a16:creationId xmlns:a16="http://schemas.microsoft.com/office/drawing/2014/main" id="{92E70F02-B429-4BC4-8616-615A45BD470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3262985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Notes Placeholder">
            <a:extLst>
              <a:ext uri="{FF2B5EF4-FFF2-40B4-BE49-F238E27FC236}">
                <a16:creationId xmlns:a16="http://schemas.microsoft.com/office/drawing/2014/main" id="{92E70F02-B429-4BC4-8616-615A45BD470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5013329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Notes Placeholder">
            <a:extLst>
              <a:ext uri="{FF2B5EF4-FFF2-40B4-BE49-F238E27FC236}">
                <a16:creationId xmlns:a16="http://schemas.microsoft.com/office/drawing/2014/main" id="{92E70F02-B429-4BC4-8616-615A45BD470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767790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Notes Placeholder">
            <a:extLst>
              <a:ext uri="{FF2B5EF4-FFF2-40B4-BE49-F238E27FC236}">
                <a16:creationId xmlns:a16="http://schemas.microsoft.com/office/drawing/2014/main" id="{92E70F02-B429-4BC4-8616-615A45BD470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2380813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Notes Placeholder">
            <a:extLst>
              <a:ext uri="{FF2B5EF4-FFF2-40B4-BE49-F238E27FC236}">
                <a16:creationId xmlns:a16="http://schemas.microsoft.com/office/drawing/2014/main" id="{92E70F02-B429-4BC4-8616-615A45BD470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4754350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Notes Placeholder">
            <a:extLst>
              <a:ext uri="{FF2B5EF4-FFF2-40B4-BE49-F238E27FC236}">
                <a16:creationId xmlns:a16="http://schemas.microsoft.com/office/drawing/2014/main" id="{92E70F02-B429-4BC4-8616-615A45BD470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8937391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Notes Placeholder">
            <a:extLst>
              <a:ext uri="{FF2B5EF4-FFF2-40B4-BE49-F238E27FC236}">
                <a16:creationId xmlns:a16="http://schemas.microsoft.com/office/drawing/2014/main" id="{92E70F02-B429-4BC4-8616-615A45BD470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6801172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Notes Placeholder">
            <a:extLst>
              <a:ext uri="{FF2B5EF4-FFF2-40B4-BE49-F238E27FC236}">
                <a16:creationId xmlns:a16="http://schemas.microsoft.com/office/drawing/2014/main" id="{92E70F02-B429-4BC4-8616-615A45BD470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2637423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Notes Placeholder">
            <a:extLst>
              <a:ext uri="{FF2B5EF4-FFF2-40B4-BE49-F238E27FC236}">
                <a16:creationId xmlns:a16="http://schemas.microsoft.com/office/drawing/2014/main" id="{92E70F02-B429-4BC4-8616-615A45BD470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575026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Notes Placeholder">
            <a:extLst>
              <a:ext uri="{FF2B5EF4-FFF2-40B4-BE49-F238E27FC236}">
                <a16:creationId xmlns:a16="http://schemas.microsoft.com/office/drawing/2014/main" id="{92E70F02-B429-4BC4-8616-615A45BD470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4248952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Notes Placeholder">
            <a:extLst>
              <a:ext uri="{FF2B5EF4-FFF2-40B4-BE49-F238E27FC236}">
                <a16:creationId xmlns:a16="http://schemas.microsoft.com/office/drawing/2014/main" id="{92E70F02-B429-4BC4-8616-615A45BD470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8783720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Notes Placeholder">
            <a:extLst>
              <a:ext uri="{FF2B5EF4-FFF2-40B4-BE49-F238E27FC236}">
                <a16:creationId xmlns:a16="http://schemas.microsoft.com/office/drawing/2014/main" id="{92E70F02-B429-4BC4-8616-615A45BD470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7468421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Notes Placeholder">
            <a:extLst>
              <a:ext uri="{FF2B5EF4-FFF2-40B4-BE49-F238E27FC236}">
                <a16:creationId xmlns:a16="http://schemas.microsoft.com/office/drawing/2014/main" id="{92E70F02-B429-4BC4-8616-615A45BD470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6376614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Notes Placeholder">
            <a:extLst>
              <a:ext uri="{FF2B5EF4-FFF2-40B4-BE49-F238E27FC236}">
                <a16:creationId xmlns:a16="http://schemas.microsoft.com/office/drawing/2014/main" id="{92E70F02-B429-4BC4-8616-615A45BD470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06494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Notes Placeholder">
            <a:extLst>
              <a:ext uri="{FF2B5EF4-FFF2-40B4-BE49-F238E27FC236}">
                <a16:creationId xmlns:a16="http://schemas.microsoft.com/office/drawing/2014/main" id="{92E70F02-B429-4BC4-8616-615A45BD470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661159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Notes Placeholder">
            <a:extLst>
              <a:ext uri="{FF2B5EF4-FFF2-40B4-BE49-F238E27FC236}">
                <a16:creationId xmlns:a16="http://schemas.microsoft.com/office/drawing/2014/main" id="{92E70F02-B429-4BC4-8616-615A45BD470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1967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Notes Placeholder">
            <a:extLst>
              <a:ext uri="{FF2B5EF4-FFF2-40B4-BE49-F238E27FC236}">
                <a16:creationId xmlns:a16="http://schemas.microsoft.com/office/drawing/2014/main" id="{92E70F02-B429-4BC4-8616-615A45BD470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5378582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Notes Placeholder">
            <a:extLst>
              <a:ext uri="{FF2B5EF4-FFF2-40B4-BE49-F238E27FC236}">
                <a16:creationId xmlns:a16="http://schemas.microsoft.com/office/drawing/2014/main" id="{92E70F02-B429-4BC4-8616-615A45BD470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7982788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Notes Placeholder">
            <a:extLst>
              <a:ext uri="{FF2B5EF4-FFF2-40B4-BE49-F238E27FC236}">
                <a16:creationId xmlns:a16="http://schemas.microsoft.com/office/drawing/2014/main" id="{92E70F02-B429-4BC4-8616-615A45BD470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5834501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Notes Placeholder">
            <a:extLst>
              <a:ext uri="{FF2B5EF4-FFF2-40B4-BE49-F238E27FC236}">
                <a16:creationId xmlns:a16="http://schemas.microsoft.com/office/drawing/2014/main" id="{92E70F02-B429-4BC4-8616-615A45BD470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2196574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Notes Placeholder">
            <a:extLst>
              <a:ext uri="{FF2B5EF4-FFF2-40B4-BE49-F238E27FC236}">
                <a16:creationId xmlns:a16="http://schemas.microsoft.com/office/drawing/2014/main" id="{92E70F02-B429-4BC4-8616-615A45BD470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8912248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Notes Placeholder">
            <a:extLst>
              <a:ext uri="{FF2B5EF4-FFF2-40B4-BE49-F238E27FC236}">
                <a16:creationId xmlns:a16="http://schemas.microsoft.com/office/drawing/2014/main" id="{92E70F02-B429-4BC4-8616-615A45BD470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5951224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Notes Placeholder">
            <a:extLst>
              <a:ext uri="{FF2B5EF4-FFF2-40B4-BE49-F238E27FC236}">
                <a16:creationId xmlns:a16="http://schemas.microsoft.com/office/drawing/2014/main" id="{92E70F02-B429-4BC4-8616-615A45BD470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4276956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Notes Placeholder">
            <a:extLst>
              <a:ext uri="{FF2B5EF4-FFF2-40B4-BE49-F238E27FC236}">
                <a16:creationId xmlns:a16="http://schemas.microsoft.com/office/drawing/2014/main" id="{92E70F02-B429-4BC4-8616-615A45BD470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3520971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Notes Placeholder">
            <a:extLst>
              <a:ext uri="{FF2B5EF4-FFF2-40B4-BE49-F238E27FC236}">
                <a16:creationId xmlns:a16="http://schemas.microsoft.com/office/drawing/2014/main" id="{92E70F02-B429-4BC4-8616-615A45BD470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367859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Notes Placeholder">
            <a:extLst>
              <a:ext uri="{FF2B5EF4-FFF2-40B4-BE49-F238E27FC236}">
                <a16:creationId xmlns:a16="http://schemas.microsoft.com/office/drawing/2014/main" id="{92E70F02-B429-4BC4-8616-615A45BD470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5884253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Notes Placeholder">
            <a:extLst>
              <a:ext uri="{FF2B5EF4-FFF2-40B4-BE49-F238E27FC236}">
                <a16:creationId xmlns:a16="http://schemas.microsoft.com/office/drawing/2014/main" id="{92E70F02-B429-4BC4-8616-615A45BD470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5630773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Notes Placeholder">
            <a:extLst>
              <a:ext uri="{FF2B5EF4-FFF2-40B4-BE49-F238E27FC236}">
                <a16:creationId xmlns:a16="http://schemas.microsoft.com/office/drawing/2014/main" id="{92E70F02-B429-4BC4-8616-615A45BD470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6515169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Notes Placeholder">
            <a:extLst>
              <a:ext uri="{FF2B5EF4-FFF2-40B4-BE49-F238E27FC236}">
                <a16:creationId xmlns:a16="http://schemas.microsoft.com/office/drawing/2014/main" id="{92E70F02-B429-4BC4-8616-615A45BD470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2572526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Notes Placeholder">
            <a:extLst>
              <a:ext uri="{FF2B5EF4-FFF2-40B4-BE49-F238E27FC236}">
                <a16:creationId xmlns:a16="http://schemas.microsoft.com/office/drawing/2014/main" id="{92E70F02-B429-4BC4-8616-615A45BD470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8135461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Notes Placeholder">
            <a:extLst>
              <a:ext uri="{FF2B5EF4-FFF2-40B4-BE49-F238E27FC236}">
                <a16:creationId xmlns:a16="http://schemas.microsoft.com/office/drawing/2014/main" id="{92E70F02-B429-4BC4-8616-615A45BD470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56980086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Notes Placeholder">
            <a:extLst>
              <a:ext uri="{FF2B5EF4-FFF2-40B4-BE49-F238E27FC236}">
                <a16:creationId xmlns:a16="http://schemas.microsoft.com/office/drawing/2014/main" id="{92E70F02-B429-4BC4-8616-615A45BD470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71563737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Notes Placeholder">
            <a:extLst>
              <a:ext uri="{FF2B5EF4-FFF2-40B4-BE49-F238E27FC236}">
                <a16:creationId xmlns:a16="http://schemas.microsoft.com/office/drawing/2014/main" id="{92E70F02-B429-4BC4-8616-615A45BD470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56948244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Notes Placeholder">
            <a:extLst>
              <a:ext uri="{FF2B5EF4-FFF2-40B4-BE49-F238E27FC236}">
                <a16:creationId xmlns:a16="http://schemas.microsoft.com/office/drawing/2014/main" id="{92E70F02-B429-4BC4-8616-615A45BD470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75116770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Notes Placeholder">
            <a:extLst>
              <a:ext uri="{FF2B5EF4-FFF2-40B4-BE49-F238E27FC236}">
                <a16:creationId xmlns:a16="http://schemas.microsoft.com/office/drawing/2014/main" id="{92E70F02-B429-4BC4-8616-615A45BD470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74173087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Notes Placeholder">
            <a:extLst>
              <a:ext uri="{FF2B5EF4-FFF2-40B4-BE49-F238E27FC236}">
                <a16:creationId xmlns:a16="http://schemas.microsoft.com/office/drawing/2014/main" id="{92E70F02-B429-4BC4-8616-615A45BD470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142540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Notes Placeholder">
            <a:extLst>
              <a:ext uri="{FF2B5EF4-FFF2-40B4-BE49-F238E27FC236}">
                <a16:creationId xmlns:a16="http://schemas.microsoft.com/office/drawing/2014/main" id="{92E70F02-B429-4BC4-8616-615A45BD470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78148494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Notes Placeholder">
            <a:extLst>
              <a:ext uri="{FF2B5EF4-FFF2-40B4-BE49-F238E27FC236}">
                <a16:creationId xmlns:a16="http://schemas.microsoft.com/office/drawing/2014/main" id="{92E70F02-B429-4BC4-8616-615A45BD470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9082567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Notes Placeholder">
            <a:extLst>
              <a:ext uri="{FF2B5EF4-FFF2-40B4-BE49-F238E27FC236}">
                <a16:creationId xmlns:a16="http://schemas.microsoft.com/office/drawing/2014/main" id="{92E70F02-B429-4BC4-8616-615A45BD470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39700590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Notes Placeholder">
            <a:extLst>
              <a:ext uri="{FF2B5EF4-FFF2-40B4-BE49-F238E27FC236}">
                <a16:creationId xmlns:a16="http://schemas.microsoft.com/office/drawing/2014/main" id="{92E70F02-B429-4BC4-8616-615A45BD470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3801235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Notes Placeholder">
            <a:extLst>
              <a:ext uri="{FF2B5EF4-FFF2-40B4-BE49-F238E27FC236}">
                <a16:creationId xmlns:a16="http://schemas.microsoft.com/office/drawing/2014/main" id="{92E70F02-B429-4BC4-8616-615A45BD470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20367803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Notes Placeholder">
            <a:extLst>
              <a:ext uri="{FF2B5EF4-FFF2-40B4-BE49-F238E27FC236}">
                <a16:creationId xmlns:a16="http://schemas.microsoft.com/office/drawing/2014/main" id="{92E70F02-B429-4BC4-8616-615A45BD470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58817417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Notes Placeholder">
            <a:extLst>
              <a:ext uri="{FF2B5EF4-FFF2-40B4-BE49-F238E27FC236}">
                <a16:creationId xmlns:a16="http://schemas.microsoft.com/office/drawing/2014/main" id="{92E70F02-B429-4BC4-8616-615A45BD470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92875040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Notes Placeholder">
            <a:extLst>
              <a:ext uri="{FF2B5EF4-FFF2-40B4-BE49-F238E27FC236}">
                <a16:creationId xmlns:a16="http://schemas.microsoft.com/office/drawing/2014/main" id="{92E70F02-B429-4BC4-8616-615A45BD470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78674320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Notes Placeholder">
            <a:extLst>
              <a:ext uri="{FF2B5EF4-FFF2-40B4-BE49-F238E27FC236}">
                <a16:creationId xmlns:a16="http://schemas.microsoft.com/office/drawing/2014/main" id="{92E70F02-B429-4BC4-8616-615A45BD470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68328684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Notes Placeholder">
            <a:extLst>
              <a:ext uri="{FF2B5EF4-FFF2-40B4-BE49-F238E27FC236}">
                <a16:creationId xmlns:a16="http://schemas.microsoft.com/office/drawing/2014/main" id="{92E70F02-B429-4BC4-8616-615A45BD470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64623190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Notes Placeholder">
            <a:extLst>
              <a:ext uri="{FF2B5EF4-FFF2-40B4-BE49-F238E27FC236}">
                <a16:creationId xmlns:a16="http://schemas.microsoft.com/office/drawing/2014/main" id="{92E70F02-B429-4BC4-8616-615A45BD470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607799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Notes Placeholder">
            <a:extLst>
              <a:ext uri="{FF2B5EF4-FFF2-40B4-BE49-F238E27FC236}">
                <a16:creationId xmlns:a16="http://schemas.microsoft.com/office/drawing/2014/main" id="{92E70F02-B429-4BC4-8616-615A45BD470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54104758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Notes Placeholder">
            <a:extLst>
              <a:ext uri="{FF2B5EF4-FFF2-40B4-BE49-F238E27FC236}">
                <a16:creationId xmlns:a16="http://schemas.microsoft.com/office/drawing/2014/main" id="{92E70F02-B429-4BC4-8616-615A45BD470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08591476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Notes Placeholder">
            <a:extLst>
              <a:ext uri="{FF2B5EF4-FFF2-40B4-BE49-F238E27FC236}">
                <a16:creationId xmlns:a16="http://schemas.microsoft.com/office/drawing/2014/main" id="{92E70F02-B429-4BC4-8616-615A45BD470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27277187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Notes Placeholder">
            <a:extLst>
              <a:ext uri="{FF2B5EF4-FFF2-40B4-BE49-F238E27FC236}">
                <a16:creationId xmlns:a16="http://schemas.microsoft.com/office/drawing/2014/main" id="{92E70F02-B429-4BC4-8616-615A45BD470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76402067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Notes Placeholder">
            <a:extLst>
              <a:ext uri="{FF2B5EF4-FFF2-40B4-BE49-F238E27FC236}">
                <a16:creationId xmlns:a16="http://schemas.microsoft.com/office/drawing/2014/main" id="{92E70F02-B429-4BC4-8616-615A45BD470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4872844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Notes Placeholder">
            <a:extLst>
              <a:ext uri="{FF2B5EF4-FFF2-40B4-BE49-F238E27FC236}">
                <a16:creationId xmlns:a16="http://schemas.microsoft.com/office/drawing/2014/main" id="{C146B8D7-5717-4C77-A939-CCFDC5B450A9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057879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Notes Placeholder">
            <a:extLst>
              <a:ext uri="{FF2B5EF4-FFF2-40B4-BE49-F238E27FC236}">
                <a16:creationId xmlns:a16="http://schemas.microsoft.com/office/drawing/2014/main" id="{92E70F02-B429-4BC4-8616-615A45BD470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49164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5E173-105E-40B1-A4EE-07EC8F368D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DB7040-C92C-4381-A50F-2CC2476984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058B17-3E12-4F05-9533-75AF3A3FAD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34D63-B9C8-4C03-BEE1-E5EE606B8F38}" type="datetimeFigureOut">
              <a:rPr lang="en-US" smtClean="0"/>
              <a:t>11/24/2020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EC2879-E28D-4C66-A84E-26F1912CD9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29317-E029-4779-8E95-B43B2CF52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CA84F-1EA5-41DD-AE9F-AB9FACC678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7211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CC61F9-6124-4CFE-AA3C-F29F4651E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3F410C4-2AAC-48C3-8169-2E3A530E8A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782DD7-41D0-4715-830E-FB31AECADC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34D63-B9C8-4C03-BEE1-E5EE606B8F38}" type="datetimeFigureOut">
              <a:rPr lang="en-US" smtClean="0"/>
              <a:t>11/24/2020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CD608A-F7BB-4FF9-9A2B-A5875B14DA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773E53-2ED8-4BB8-96F8-F06B3BB2C0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CA84F-1EA5-41DD-AE9F-AB9FACC678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4600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9A3EC66-6CD3-4C0B-88B0-71C29C3A7D2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D32E3D-E2F8-48E3-93B8-40EF538917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73AF80-0E18-4F56-8199-7251B1314A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34D63-B9C8-4C03-BEE1-E5EE606B8F38}" type="datetimeFigureOut">
              <a:rPr lang="en-US" smtClean="0"/>
              <a:t>11/24/2020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7D09A8-BAD9-429C-8F19-2D95BCFDC7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78CD79-F4A5-4446-87FA-89A54C9D78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CA84F-1EA5-41DD-AE9F-AB9FACC678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8216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59D7A-65BB-452B-951B-3A7549E08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694C96-CCC5-462A-A444-41AE354051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32AD37-E197-4769-83EF-DC62C805D3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34D63-B9C8-4C03-BEE1-E5EE606B8F38}" type="datetimeFigureOut">
              <a:rPr lang="en-US" smtClean="0"/>
              <a:t>11/24/2020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928FB5-3FA4-4A48-9F7C-0DD8000786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F21C06-8F0E-449C-8269-9B3CFECEB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CA84F-1EA5-41DD-AE9F-AB9FACC678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1811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5E26C4-3E53-4812-B9EB-7E2FBF94F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635504-CEF5-49A2-BE59-17B579579F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9C738D-206E-4925-98E1-986C280190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34D63-B9C8-4C03-BEE1-E5EE606B8F38}" type="datetimeFigureOut">
              <a:rPr lang="en-US" smtClean="0"/>
              <a:t>11/24/2020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1BB9DB-A903-49BF-A672-DD41F10D6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32EFBC-060A-4B95-8207-FE187E5B95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CA84F-1EA5-41DD-AE9F-AB9FACC678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2891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D5C2A5-C890-4A7C-8989-C3FF17A95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6F35A9-4069-4CF3-883D-73F8906105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EF404A-593F-4392-83AA-0D6602591C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34E7EF-E6BF-4258-A9A5-070F67497D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34D63-B9C8-4C03-BEE1-E5EE606B8F38}" type="datetimeFigureOut">
              <a:rPr lang="en-US" smtClean="0"/>
              <a:t>11/24/2020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39E511-973C-4EB2-8856-31B0A7DD13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655890-C20B-4EC0-B9CA-A5B4FEED7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CA84F-1EA5-41DD-AE9F-AB9FACC678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21717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546CA-ECFC-46F4-92C8-7971828B29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DC826C-C726-46CB-86CF-9E9005DEA7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DD722D-D028-4651-B088-1ED7B18982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60F9B52-A740-417D-B909-4B990CF9BB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45BF32A-1265-42A8-95D1-BCC5CC7DB9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D59AB30-F1D7-4790-8C17-15058BCD3B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34D63-B9C8-4C03-BEE1-E5EE606B8F38}" type="datetimeFigureOut">
              <a:rPr lang="en-US" smtClean="0"/>
              <a:t>11/24/2020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D409102-922F-41FC-9E94-72F37C0A78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00B0D89-BD58-4506-911E-D119906132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CA84F-1EA5-41DD-AE9F-AB9FACC678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8237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5B2CF-5563-4A63-A52C-6548826CE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7B175C-97A2-44E7-B409-8707C1836C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34D63-B9C8-4C03-BEE1-E5EE606B8F38}" type="datetimeFigureOut">
              <a:rPr lang="en-US" smtClean="0"/>
              <a:t>11/24/2020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D9979B-6D29-40EA-8200-2DE4A1ECEF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3FAFD9-14A3-4FB5-8DCA-6E26434C1D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CA84F-1EA5-41DD-AE9F-AB9FACC678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2054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0E7C859-B69D-4674-9130-C04352A2A3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34D63-B9C8-4C03-BEE1-E5EE606B8F38}" type="datetimeFigureOut">
              <a:rPr lang="en-US" smtClean="0"/>
              <a:t>11/24/2020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2B39868-341F-4D0A-9495-B8085F567F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517662-132C-46A4-BF9D-49CAF1D85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CA84F-1EA5-41DD-AE9F-AB9FACC678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1131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F0804-3C59-4D35-9E4B-26F5D2D871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31E632-6774-407B-ACD7-09E34A35A3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C6ACFC-3BA4-48DB-814B-5FA7CC9AB0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59CACB-CF34-4777-BF9F-DB8A4064D0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34D63-B9C8-4C03-BEE1-E5EE606B8F38}" type="datetimeFigureOut">
              <a:rPr lang="en-US" smtClean="0"/>
              <a:t>11/24/2020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099546-A2CD-4C72-B21F-73F26E0213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664A1D-670D-4EA0-80C5-02283DAA8B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CA84F-1EA5-41DD-AE9F-AB9FACC678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2824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31677-FD58-4325-8772-0D3C8178DF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F436B3E-9885-4EA3-AD98-771A01BF6F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E79BFE-86C6-462F-99B2-BCC4407C02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209AA6-B088-480F-B7B5-F5ACE1E4FA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34D63-B9C8-4C03-BEE1-E5EE606B8F38}" type="datetimeFigureOut">
              <a:rPr lang="en-US" smtClean="0"/>
              <a:t>11/24/2020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2E540B-19FA-4BD4-BA47-57EB063AE2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69950E-3F13-4BE6-BA7B-5A2FF8750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CA84F-1EA5-41DD-AE9F-AB9FACC678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5069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7938F8D-D4BC-4EF4-A24A-39CF30F0FE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3F1689-ADF4-42EB-9A1E-5C4009DE7A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5342E8-0EF8-409E-B4C5-3638EC7C93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C34D63-B9C8-4C03-BEE1-E5EE606B8F38}" type="datetimeFigureOut">
              <a:rPr lang="en-US" smtClean="0"/>
              <a:t>11/24/2020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A89C65-F02A-4D12-8233-98608B718F0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256894-268A-417F-A5E4-64DE3EE1E6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BCA84F-1EA5-41DD-AE9F-AB9FACC678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2824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owardsdatascience.com/data-apocalypse-36a14b57e3a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NetFlow#/media/File:NetFlow_Architecture_2012.png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2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nsrc.org/workshops/2010/aroc-guatemala/raw-attachment/wiki/Agenda/netflow-slides.pdf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2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ceqkBdOscqc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upload.wikimedia.org/wikipedia/commons/5/5b/Firewall.png" TargetMode="External"/><Relationship Id="rId4" Type="http://schemas.openxmlformats.org/officeDocument/2006/relationships/image" Target="../media/image2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igital-forensics.sans.org/media/SANS_Poster_2018_Hunt_Evil_FINAL.pdf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webp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webp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sv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webp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webp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webp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webp"/><Relationship Id="rId4" Type="http://schemas.openxmlformats.org/officeDocument/2006/relationships/hyperlink" Target="https://www.leaseweb.com/sites/default/files/Images/09_Products/siem-soc-diagram%402x.png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webp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digital-forensics.sans.org/media/SANS_Poster_2018_Hunt_Evil_FINAL.pdf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igital-forensics.sans.org/media/SANS_Poster_2018_Hunt_Evil_FINAL.pdf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igital-forensics.sans.org/media/SANS_Poster_2018_Hunt_Evil_FINAL.pdf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digital-forensics.sans.org/media/SANS_Poster_2018_Hunt_Evil_FINAL.pdf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object 5">
            <a:extLst>
              <a:ext uri="{FF2B5EF4-FFF2-40B4-BE49-F238E27FC236}">
                <a16:creationId xmlns:a16="http://schemas.microsoft.com/office/drawing/2014/main" id="{09785C8B-E4CC-4233-93CF-CD6D7AC4CF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1343" y="0"/>
            <a:ext cx="9200670" cy="899032"/>
          </a:xfrm>
          <a:solidFill>
            <a:schemeClr val="tx1">
              <a:alpha val="78822"/>
            </a:schemeClr>
          </a:solidFill>
        </p:spPr>
        <p:txBody>
          <a:bodyPr/>
          <a:lstStyle/>
          <a:p>
            <a:pPr marL="21613" indent="-11527" algn="ctr">
              <a:lnSpc>
                <a:spcPct val="81000"/>
              </a:lnSpc>
            </a:pPr>
            <a:r>
              <a:rPr lang="en-US" altLang="en-US" sz="354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Wykrywanie i reagowanie na incydenty bezpieczeństwa</a:t>
            </a: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BC9004B5-1BFF-486E-BFEA-9330C6A7C3D7}"/>
              </a:ext>
            </a:extLst>
          </p:cNvPr>
          <p:cNvSpPr txBox="1"/>
          <p:nvPr/>
        </p:nvSpPr>
        <p:spPr>
          <a:xfrm>
            <a:off x="1540329" y="4651242"/>
            <a:ext cx="9151684" cy="1103379"/>
          </a:xfrm>
          <a:prstGeom prst="rect">
            <a:avLst/>
          </a:prstGeom>
          <a:solidFill>
            <a:schemeClr val="tx1">
              <a:alpha val="75000"/>
            </a:schemeClr>
          </a:solidFill>
        </p:spPr>
        <p:txBody>
          <a:bodyPr lIns="0" tIns="0" rIns="0" bIns="0">
            <a:spAutoFit/>
          </a:bodyPr>
          <a:lstStyle/>
          <a:p>
            <a:pPr marL="11527" algn="ctr">
              <a:defRPr/>
            </a:pPr>
            <a:r>
              <a:rPr lang="en-US" sz="3585" err="1">
                <a:solidFill>
                  <a:schemeClr val="bg1"/>
                </a:solidFill>
                <a:latin typeface="Arial"/>
                <a:cs typeface="Arial"/>
              </a:rPr>
              <a:t>Wykład</a:t>
            </a:r>
            <a:r>
              <a:rPr lang="en-US" sz="3585">
                <a:solidFill>
                  <a:schemeClr val="bg1"/>
                </a:solidFill>
                <a:latin typeface="Arial"/>
                <a:cs typeface="Arial"/>
              </a:rPr>
              <a:t> #V </a:t>
            </a:r>
            <a:r>
              <a:rPr lang="en-US" sz="3585" dirty="0">
                <a:solidFill>
                  <a:schemeClr val="bg1"/>
                </a:solidFill>
                <a:latin typeface="Arial"/>
                <a:cs typeface="Arial"/>
              </a:rPr>
              <a:t>– </a:t>
            </a:r>
            <a:r>
              <a:rPr lang="en-US" sz="3585" dirty="0" err="1">
                <a:solidFill>
                  <a:schemeClr val="bg1"/>
                </a:solidFill>
                <a:latin typeface="Arial"/>
                <a:cs typeface="Arial"/>
              </a:rPr>
              <a:t>Wykrywanie</a:t>
            </a:r>
            <a:r>
              <a:rPr lang="en-US" sz="358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3585" dirty="0" err="1">
                <a:solidFill>
                  <a:schemeClr val="bg1"/>
                </a:solidFill>
                <a:latin typeface="Arial"/>
                <a:cs typeface="Arial"/>
              </a:rPr>
              <a:t>incydentów</a:t>
            </a:r>
            <a:r>
              <a:rPr lang="en-US" sz="358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3585" dirty="0" err="1">
                <a:solidFill>
                  <a:schemeClr val="bg1"/>
                </a:solidFill>
                <a:latin typeface="Arial"/>
                <a:cs typeface="Arial"/>
              </a:rPr>
              <a:t>bezpieczeństwa</a:t>
            </a:r>
            <a:endParaRPr sz="3585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0" name="object 10">
            <a:extLst>
              <a:ext uri="{FF2B5EF4-FFF2-40B4-BE49-F238E27FC236}">
                <a16:creationId xmlns:a16="http://schemas.microsoft.com/office/drawing/2014/main" id="{1F3858F5-AD12-48FA-8419-75EE9261B8E3}"/>
              </a:ext>
            </a:extLst>
          </p:cNvPr>
          <p:cNvSpPr txBox="1"/>
          <p:nvPr/>
        </p:nvSpPr>
        <p:spPr>
          <a:xfrm>
            <a:off x="7395563" y="3561550"/>
            <a:ext cx="27375" cy="62774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algn="ctr">
              <a:defRPr/>
            </a:pPr>
            <a:r>
              <a:rPr sz="408" spc="-36">
                <a:solidFill>
                  <a:srgbClr val="9E9C9E"/>
                </a:solidFill>
                <a:latin typeface="Times New Roman"/>
                <a:cs typeface="Times New Roman"/>
              </a:rPr>
              <a:t>'</a:t>
            </a:r>
            <a:endParaRPr sz="408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44A882EA-D419-4CC2-A934-BBA1FCE05273}"/>
              </a:ext>
            </a:extLst>
          </p:cNvPr>
          <p:cNvSpPr txBox="1"/>
          <p:nvPr/>
        </p:nvSpPr>
        <p:spPr>
          <a:xfrm>
            <a:off x="1475725" y="66624"/>
            <a:ext cx="10034873" cy="6424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1527">
              <a:tabLst>
                <a:tab pos="2285133" algn="l"/>
              </a:tabLst>
              <a:defRPr/>
            </a:pPr>
            <a:r>
              <a:rPr lang="en-US" sz="4175" b="1" spc="254">
                <a:solidFill>
                  <a:srgbClr val="484646"/>
                </a:solidFill>
                <a:latin typeface="Consolas" panose="020B0609020204030204" pitchFamily="49" charset="0"/>
                <a:cs typeface="Arial"/>
              </a:rPr>
              <a:t>LOGI</a:t>
            </a:r>
            <a:endParaRPr sz="4175" b="1">
              <a:latin typeface="Consolas" panose="020B0609020204030204" pitchFamily="49" charset="0"/>
              <a:cs typeface="Arial"/>
            </a:endParaRP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20877EBC-62E7-4EC6-94B3-82F3ACB32DA3}"/>
              </a:ext>
            </a:extLst>
          </p:cNvPr>
          <p:cNvSpPr txBox="1"/>
          <p:nvPr/>
        </p:nvSpPr>
        <p:spPr>
          <a:xfrm>
            <a:off x="831274" y="1446415"/>
            <a:ext cx="10607040" cy="49859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en-US" sz="3600"/>
              <a:t>Logi w oryginalnej postaci najczęściej prowadzone i przechowywane są bezpośrednio w dedykowanych plikach</a:t>
            </a:r>
          </a:p>
          <a:p>
            <a:pPr marL="571500" lvl="0" indent="-571500">
              <a:buFont typeface="Arial" panose="020B0604020202020204" pitchFamily="34" charset="0"/>
              <a:buChar char="•"/>
            </a:pPr>
            <a:endParaRPr lang="en-US" sz="3600"/>
          </a:p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en-US" sz="3600"/>
              <a:t>Głównym wyjątkiem są bazy danych (np. MS SQL Server) oraz korzystające z nich aplikacje (głównie aplikacje webowe), które swoje indywidualne logi zdarzeń przechowują w dedykowanych tabelach bazodanowych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0151BC7-F3A2-4E6E-8AC1-4CB21BD3A5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907" y="66624"/>
            <a:ext cx="971377" cy="1072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2039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44A882EA-D419-4CC2-A934-BBA1FCE05273}"/>
              </a:ext>
            </a:extLst>
          </p:cNvPr>
          <p:cNvSpPr txBox="1"/>
          <p:nvPr/>
        </p:nvSpPr>
        <p:spPr>
          <a:xfrm>
            <a:off x="1475725" y="66624"/>
            <a:ext cx="10603567" cy="12849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1527">
              <a:tabLst>
                <a:tab pos="2285133" algn="l"/>
              </a:tabLst>
              <a:defRPr/>
            </a:pPr>
            <a:r>
              <a:rPr lang="en-US" sz="4175" b="1" spc="254">
                <a:solidFill>
                  <a:srgbClr val="484646"/>
                </a:solidFill>
                <a:latin typeface="Consolas" panose="020B0609020204030204" pitchFamily="49" charset="0"/>
                <a:cs typeface="Arial"/>
              </a:rPr>
              <a:t>LOGI - przykład #1 - httpd (/var/log/nginx/*)</a:t>
            </a:r>
            <a:endParaRPr sz="4175" b="1">
              <a:latin typeface="Consolas" panose="020B0609020204030204" pitchFamily="49" charset="0"/>
              <a:cs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0151BC7-F3A2-4E6E-8AC1-4CB21BD3A5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907" y="66624"/>
            <a:ext cx="971377" cy="10720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82E70B4-3FE7-47FC-94D0-3B373FB8DA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595" y="1400226"/>
            <a:ext cx="10477500" cy="539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3880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44A882EA-D419-4CC2-A934-BBA1FCE05273}"/>
              </a:ext>
            </a:extLst>
          </p:cNvPr>
          <p:cNvSpPr txBox="1"/>
          <p:nvPr/>
        </p:nvSpPr>
        <p:spPr>
          <a:xfrm>
            <a:off x="1475725" y="66624"/>
            <a:ext cx="10603567" cy="12849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1527">
              <a:tabLst>
                <a:tab pos="2285133" algn="l"/>
              </a:tabLst>
              <a:defRPr/>
            </a:pPr>
            <a:r>
              <a:rPr lang="en-US" sz="4175" b="1" spc="254">
                <a:solidFill>
                  <a:srgbClr val="484646"/>
                </a:solidFill>
                <a:latin typeface="Consolas" panose="020B0609020204030204" pitchFamily="49" charset="0"/>
                <a:cs typeface="Arial"/>
              </a:rPr>
              <a:t>LOGI - przykład #1 - httpd (/var/log/nginx/access.log)</a:t>
            </a:r>
            <a:endParaRPr sz="4175" b="1">
              <a:latin typeface="Consolas" panose="020B0609020204030204" pitchFamily="49" charset="0"/>
              <a:cs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0151BC7-F3A2-4E6E-8AC1-4CB21BD3A5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907" y="66624"/>
            <a:ext cx="971377" cy="107201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5527026-9892-47CD-AD55-1517300C2E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289" y="1487977"/>
            <a:ext cx="11406033" cy="459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2280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44A882EA-D419-4CC2-A934-BBA1FCE05273}"/>
              </a:ext>
            </a:extLst>
          </p:cNvPr>
          <p:cNvSpPr txBox="1"/>
          <p:nvPr/>
        </p:nvSpPr>
        <p:spPr>
          <a:xfrm>
            <a:off x="1475725" y="66624"/>
            <a:ext cx="10603567" cy="12849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1527">
              <a:tabLst>
                <a:tab pos="2285133" algn="l"/>
              </a:tabLst>
              <a:defRPr/>
            </a:pPr>
            <a:r>
              <a:rPr lang="en-US" sz="4175" b="1" spc="254">
                <a:solidFill>
                  <a:srgbClr val="484646"/>
                </a:solidFill>
                <a:latin typeface="Consolas" panose="020B0609020204030204" pitchFamily="49" charset="0"/>
                <a:cs typeface="Arial"/>
              </a:rPr>
              <a:t>LOGI - przykład #1 - httpd (/var/log/nginx/error*.log)</a:t>
            </a:r>
            <a:endParaRPr sz="4175" b="1">
              <a:latin typeface="Consolas" panose="020B0609020204030204" pitchFamily="49" charset="0"/>
              <a:cs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0151BC7-F3A2-4E6E-8AC1-4CB21BD3A5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907" y="66624"/>
            <a:ext cx="971377" cy="10720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E07F9C6-9D9D-4D45-960F-B6C28FB713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6835" y="1687651"/>
            <a:ext cx="10178329" cy="2014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1416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44A882EA-D419-4CC2-A934-BBA1FCE05273}"/>
              </a:ext>
            </a:extLst>
          </p:cNvPr>
          <p:cNvSpPr txBox="1"/>
          <p:nvPr/>
        </p:nvSpPr>
        <p:spPr>
          <a:xfrm>
            <a:off x="1475725" y="66624"/>
            <a:ext cx="10603567" cy="12849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1527">
              <a:tabLst>
                <a:tab pos="2285133" algn="l"/>
              </a:tabLst>
              <a:defRPr/>
            </a:pPr>
            <a:r>
              <a:rPr lang="en-US" sz="4175" b="1" spc="254">
                <a:solidFill>
                  <a:srgbClr val="484646"/>
                </a:solidFill>
                <a:latin typeface="Consolas" panose="020B0609020204030204" pitchFamily="49" charset="0"/>
                <a:cs typeface="Arial"/>
              </a:rPr>
              <a:t>LOGI - przykład #1 - httpd  - domyślny format access.log</a:t>
            </a:r>
            <a:endParaRPr sz="4175" b="1">
              <a:latin typeface="Consolas" panose="020B0609020204030204" pitchFamily="49" charset="0"/>
              <a:cs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0151BC7-F3A2-4E6E-8AC1-4CB21BD3A5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907" y="66624"/>
            <a:ext cx="971377" cy="107201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A180EB6-BD2B-4F7D-8EE0-FFC63131CA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652227"/>
            <a:ext cx="12192000" cy="4401444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6346880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44A882EA-D419-4CC2-A934-BBA1FCE05273}"/>
              </a:ext>
            </a:extLst>
          </p:cNvPr>
          <p:cNvSpPr txBox="1"/>
          <p:nvPr/>
        </p:nvSpPr>
        <p:spPr>
          <a:xfrm>
            <a:off x="1475725" y="66624"/>
            <a:ext cx="10603567" cy="12849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1527">
              <a:tabLst>
                <a:tab pos="2285133" algn="l"/>
              </a:tabLst>
              <a:defRPr/>
            </a:pPr>
            <a:r>
              <a:rPr lang="en-US" sz="4175" b="1" spc="254">
                <a:solidFill>
                  <a:srgbClr val="484646"/>
                </a:solidFill>
                <a:latin typeface="Consolas" panose="020B0609020204030204" pitchFamily="49" charset="0"/>
                <a:cs typeface="Arial"/>
              </a:rPr>
              <a:t>LOGI - przykład #1 - httpd  - przykład ofensywnego rekonesansu</a:t>
            </a:r>
            <a:endParaRPr sz="4175" b="1">
              <a:latin typeface="Consolas" panose="020B0609020204030204" pitchFamily="49" charset="0"/>
              <a:cs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0151BC7-F3A2-4E6E-8AC1-4CB21BD3A5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907" y="66624"/>
            <a:ext cx="971377" cy="107201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65BAEE6-4CC0-4646-B694-504ED4C5BD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2380" y="1533813"/>
            <a:ext cx="8982075" cy="499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0012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44A882EA-D419-4CC2-A934-BBA1FCE05273}"/>
              </a:ext>
            </a:extLst>
          </p:cNvPr>
          <p:cNvSpPr txBox="1"/>
          <p:nvPr/>
        </p:nvSpPr>
        <p:spPr>
          <a:xfrm>
            <a:off x="1475725" y="66624"/>
            <a:ext cx="10603567" cy="12849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1527">
              <a:tabLst>
                <a:tab pos="2285133" algn="l"/>
              </a:tabLst>
              <a:defRPr/>
            </a:pPr>
            <a:r>
              <a:rPr lang="en-US" sz="4175" b="1" spc="254">
                <a:solidFill>
                  <a:srgbClr val="484646"/>
                </a:solidFill>
                <a:latin typeface="Consolas" panose="020B0609020204030204" pitchFamily="49" charset="0"/>
                <a:cs typeface="Arial"/>
              </a:rPr>
              <a:t>LOGI - przykład #1 - httpd  - przykład ofensywnego rekonesansu</a:t>
            </a:r>
            <a:endParaRPr sz="4175" b="1">
              <a:latin typeface="Consolas" panose="020B0609020204030204" pitchFamily="49" charset="0"/>
              <a:cs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0151BC7-F3A2-4E6E-8AC1-4CB21BD3A5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907" y="66624"/>
            <a:ext cx="971377" cy="10720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B88FD87-6F66-4561-971F-E05EF9BE5A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454" y="1712070"/>
            <a:ext cx="11249891" cy="374770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773262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44A882EA-D419-4CC2-A934-BBA1FCE05273}"/>
              </a:ext>
            </a:extLst>
          </p:cNvPr>
          <p:cNvSpPr txBox="1"/>
          <p:nvPr/>
        </p:nvSpPr>
        <p:spPr>
          <a:xfrm>
            <a:off x="1475725" y="66624"/>
            <a:ext cx="10603567" cy="12849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1527">
              <a:tabLst>
                <a:tab pos="2285133" algn="l"/>
              </a:tabLst>
              <a:defRPr/>
            </a:pPr>
            <a:r>
              <a:rPr lang="en-US" sz="4175" b="1" spc="254">
                <a:solidFill>
                  <a:srgbClr val="484646"/>
                </a:solidFill>
                <a:latin typeface="Consolas" panose="020B0609020204030204" pitchFamily="49" charset="0"/>
                <a:cs typeface="Arial"/>
              </a:rPr>
              <a:t>LOGI - przykład #2 - auditd (/var/log/audit/audit.log)</a:t>
            </a:r>
            <a:endParaRPr sz="4175" b="1">
              <a:latin typeface="Consolas" panose="020B0609020204030204" pitchFamily="49" charset="0"/>
              <a:cs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0151BC7-F3A2-4E6E-8AC1-4CB21BD3A5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907" y="66624"/>
            <a:ext cx="971377" cy="107201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33903B9-0C6C-4187-8209-269098FDCF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82" y="1657987"/>
            <a:ext cx="12099636" cy="429525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C098F01-DAE2-4B45-9874-E44E95A514CF}"/>
              </a:ext>
            </a:extLst>
          </p:cNvPr>
          <p:cNvSpPr txBox="1"/>
          <p:nvPr/>
        </p:nvSpPr>
        <p:spPr>
          <a:xfrm>
            <a:off x="129308" y="6160655"/>
            <a:ext cx="112960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Źródło: </a:t>
            </a:r>
            <a:r>
              <a:rPr lang="pl-PL"/>
              <a:t>https://github.com/elastic/beats/blob/master/filebeat/module/auditd/log/test/audit-rhel7.log</a:t>
            </a:r>
          </a:p>
        </p:txBody>
      </p:sp>
    </p:spTree>
    <p:extLst>
      <p:ext uri="{BB962C8B-B14F-4D97-AF65-F5344CB8AC3E}">
        <p14:creationId xmlns:p14="http://schemas.microsoft.com/office/powerpoint/2010/main" val="29062830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44A882EA-D419-4CC2-A934-BBA1FCE05273}"/>
              </a:ext>
            </a:extLst>
          </p:cNvPr>
          <p:cNvSpPr txBox="1"/>
          <p:nvPr/>
        </p:nvSpPr>
        <p:spPr>
          <a:xfrm>
            <a:off x="1475725" y="66624"/>
            <a:ext cx="10603567" cy="12849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1527">
              <a:tabLst>
                <a:tab pos="2285133" algn="l"/>
              </a:tabLst>
              <a:defRPr/>
            </a:pPr>
            <a:r>
              <a:rPr lang="en-US" sz="4175" b="1" spc="254">
                <a:solidFill>
                  <a:srgbClr val="484646"/>
                </a:solidFill>
                <a:latin typeface="Consolas" panose="020B0609020204030204" pitchFamily="49" charset="0"/>
                <a:cs typeface="Arial"/>
              </a:rPr>
              <a:t>LOGI - przykład #2 - auditd (/var/log/audit/audit.log)</a:t>
            </a:r>
            <a:endParaRPr sz="4175" b="1">
              <a:latin typeface="Consolas" panose="020B0609020204030204" pitchFamily="49" charset="0"/>
              <a:cs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0151BC7-F3A2-4E6E-8AC1-4CB21BD3A5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907" y="66624"/>
            <a:ext cx="971377" cy="10720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C098F01-DAE2-4B45-9874-E44E95A514CF}"/>
              </a:ext>
            </a:extLst>
          </p:cNvPr>
          <p:cNvSpPr txBox="1"/>
          <p:nvPr/>
        </p:nvSpPr>
        <p:spPr>
          <a:xfrm>
            <a:off x="129308" y="6160655"/>
            <a:ext cx="112960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Źródło: </a:t>
            </a:r>
            <a:r>
              <a:rPr lang="pl-PL"/>
              <a:t>https://github.com/elastic/beats/blob/master/filebeat/module/auditd/log/test/audit-rhel7.log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05EFA6-64CE-4E75-B077-88B2D09D42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510655"/>
            <a:ext cx="12192000" cy="4260732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0212916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44A882EA-D419-4CC2-A934-BBA1FCE05273}"/>
              </a:ext>
            </a:extLst>
          </p:cNvPr>
          <p:cNvSpPr txBox="1"/>
          <p:nvPr/>
        </p:nvSpPr>
        <p:spPr>
          <a:xfrm>
            <a:off x="1475725" y="66624"/>
            <a:ext cx="10603567" cy="192745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1527">
              <a:tabLst>
                <a:tab pos="2285133" algn="l"/>
              </a:tabLst>
              <a:defRPr/>
            </a:pPr>
            <a:r>
              <a:rPr lang="en-US" sz="4175" b="1" spc="254">
                <a:solidFill>
                  <a:srgbClr val="484646"/>
                </a:solidFill>
                <a:latin typeface="Consolas" panose="020B0609020204030204" pitchFamily="49" charset="0"/>
                <a:cs typeface="Arial"/>
              </a:rPr>
              <a:t>LOGI - przykładowa zawartość katalogu /var/log/ w systemie Ubuntu</a:t>
            </a:r>
            <a:endParaRPr sz="4175" b="1">
              <a:latin typeface="Consolas" panose="020B0609020204030204" pitchFamily="49" charset="0"/>
              <a:cs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0151BC7-F3A2-4E6E-8AC1-4CB21BD3A5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907" y="66624"/>
            <a:ext cx="971377" cy="107201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A93B8BC-5B85-47D3-9A98-621EA15786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265131"/>
            <a:ext cx="12192000" cy="3011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8607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44A882EA-D419-4CC2-A934-BBA1FCE05273}"/>
              </a:ext>
            </a:extLst>
          </p:cNvPr>
          <p:cNvSpPr txBox="1"/>
          <p:nvPr/>
        </p:nvSpPr>
        <p:spPr>
          <a:xfrm>
            <a:off x="628074" y="615203"/>
            <a:ext cx="11203708" cy="6424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1527" algn="ctr">
              <a:tabLst>
                <a:tab pos="2285133" algn="l"/>
              </a:tabLst>
              <a:defRPr/>
            </a:pPr>
            <a:r>
              <a:rPr lang="en-US" sz="4175" b="1" spc="254">
                <a:latin typeface="Consolas" panose="020B0609020204030204" pitchFamily="49" charset="0"/>
                <a:cs typeface="Arial"/>
              </a:rPr>
              <a:t>Podstawowe źródła informacji</a:t>
            </a:r>
            <a:endParaRPr sz="4175" b="1">
              <a:latin typeface="Consolas" panose="020B0609020204030204" pitchFamily="49" charset="0"/>
              <a:cs typeface="Arial"/>
            </a:endParaRP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20877EBC-62E7-4EC6-94B3-82F3ACB32DA3}"/>
              </a:ext>
            </a:extLst>
          </p:cNvPr>
          <p:cNvSpPr txBox="1"/>
          <p:nvPr/>
        </p:nvSpPr>
        <p:spPr>
          <a:xfrm>
            <a:off x="864577" y="1701446"/>
            <a:ext cx="10462846" cy="172354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/>
              <a:t>Bezpośrednie artefakty systemowe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/>
              <a:t>Pośrednie artegakty systemowe: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800"/>
              <a:t>Wszelkiego rodzaju logi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800"/>
              <a:t>Netflow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6302672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0151BC7-F3A2-4E6E-8AC1-4CB21BD3A5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907" y="66624"/>
            <a:ext cx="971377" cy="107201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4C0DE54-6D90-498C-BE67-D2FEDC6834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014" y="1310844"/>
            <a:ext cx="10861675" cy="553251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object 4">
            <a:extLst>
              <a:ext uri="{FF2B5EF4-FFF2-40B4-BE49-F238E27FC236}">
                <a16:creationId xmlns:a16="http://schemas.microsoft.com/office/drawing/2014/main" id="{DAB54AE0-BD78-494E-8267-056039736ADA}"/>
              </a:ext>
            </a:extLst>
          </p:cNvPr>
          <p:cNvSpPr txBox="1"/>
          <p:nvPr/>
        </p:nvSpPr>
        <p:spPr>
          <a:xfrm>
            <a:off x="1475725" y="66624"/>
            <a:ext cx="10603567" cy="9502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1527">
              <a:tabLst>
                <a:tab pos="2285133" algn="l"/>
              </a:tabLst>
              <a:defRPr/>
            </a:pPr>
            <a:r>
              <a:rPr lang="en-US" sz="4175" b="1" spc="254">
                <a:solidFill>
                  <a:srgbClr val="484646"/>
                </a:solidFill>
                <a:latin typeface="Consolas" panose="020B0609020204030204" pitchFamily="49" charset="0"/>
                <a:cs typeface="Arial"/>
              </a:rPr>
              <a:t>LOGI - przykład #3 - </a:t>
            </a:r>
            <a:r>
              <a:rPr lang="en-US" sz="2000" b="1" spc="254">
                <a:solidFill>
                  <a:srgbClr val="484646"/>
                </a:solidFill>
                <a:latin typeface="Consolas" panose="020B0609020204030204" pitchFamily="49" charset="0"/>
                <a:cs typeface="Arial"/>
              </a:rPr>
              <a:t>C:\windows\system32\winevt\Logs\*evtx (</a:t>
            </a:r>
            <a:r>
              <a:rPr lang="en-US" sz="2000" b="1" i="1" spc="254">
                <a:solidFill>
                  <a:srgbClr val="484646"/>
                </a:solidFill>
                <a:latin typeface="Consolas" panose="020B0609020204030204" pitchFamily="49" charset="0"/>
                <a:cs typeface="Arial"/>
              </a:rPr>
              <a:t>eventvwr.msc</a:t>
            </a:r>
            <a:r>
              <a:rPr lang="en-US" sz="2000" b="1" spc="254">
                <a:solidFill>
                  <a:srgbClr val="484646"/>
                </a:solidFill>
                <a:latin typeface="Consolas" panose="020B0609020204030204" pitchFamily="49" charset="0"/>
                <a:cs typeface="Arial"/>
              </a:rPr>
              <a:t>)</a:t>
            </a:r>
            <a:endParaRPr sz="2000" b="1">
              <a:latin typeface="Consolas" panose="020B0609020204030204" pitchFamily="49" charset="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474157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0151BC7-F3A2-4E6E-8AC1-4CB21BD3A5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907" y="66624"/>
            <a:ext cx="971377" cy="10720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C94F367-3F9D-454A-9FDD-2D67B5AEE1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023" y="1570181"/>
            <a:ext cx="11423954" cy="489991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object 4">
            <a:extLst>
              <a:ext uri="{FF2B5EF4-FFF2-40B4-BE49-F238E27FC236}">
                <a16:creationId xmlns:a16="http://schemas.microsoft.com/office/drawing/2014/main" id="{F1B75A3F-F34E-4906-8B92-FF3073CF2285}"/>
              </a:ext>
            </a:extLst>
          </p:cNvPr>
          <p:cNvSpPr txBox="1"/>
          <p:nvPr/>
        </p:nvSpPr>
        <p:spPr>
          <a:xfrm>
            <a:off x="1475725" y="66624"/>
            <a:ext cx="10603567" cy="9502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1527">
              <a:tabLst>
                <a:tab pos="2285133" algn="l"/>
              </a:tabLst>
              <a:defRPr/>
            </a:pPr>
            <a:r>
              <a:rPr lang="en-US" sz="4175" b="1" spc="254">
                <a:solidFill>
                  <a:srgbClr val="484646"/>
                </a:solidFill>
                <a:latin typeface="Consolas" panose="020B0609020204030204" pitchFamily="49" charset="0"/>
                <a:cs typeface="Arial"/>
              </a:rPr>
              <a:t>LOGI - przykład #3 - </a:t>
            </a:r>
            <a:r>
              <a:rPr lang="en-US" sz="2000" b="1" spc="254">
                <a:solidFill>
                  <a:srgbClr val="484646"/>
                </a:solidFill>
                <a:latin typeface="Consolas" panose="020B0609020204030204" pitchFamily="49" charset="0"/>
                <a:cs typeface="Arial"/>
              </a:rPr>
              <a:t>C:\windows\system32\winevt\Logs\*evtx (</a:t>
            </a:r>
            <a:r>
              <a:rPr lang="en-US" sz="2000" b="1" i="1" spc="254">
                <a:solidFill>
                  <a:srgbClr val="484646"/>
                </a:solidFill>
                <a:latin typeface="Consolas" panose="020B0609020204030204" pitchFamily="49" charset="0"/>
                <a:cs typeface="Arial"/>
              </a:rPr>
              <a:t>eventvwr.msc</a:t>
            </a:r>
            <a:r>
              <a:rPr lang="en-US" sz="2000" b="1" spc="254">
                <a:solidFill>
                  <a:srgbClr val="484646"/>
                </a:solidFill>
                <a:latin typeface="Consolas" panose="020B0609020204030204" pitchFamily="49" charset="0"/>
                <a:cs typeface="Arial"/>
              </a:rPr>
              <a:t>)</a:t>
            </a:r>
            <a:endParaRPr sz="2000" b="1">
              <a:latin typeface="Consolas" panose="020B0609020204030204" pitchFamily="49" charset="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146898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44A882EA-D419-4CC2-A934-BBA1FCE05273}"/>
              </a:ext>
            </a:extLst>
          </p:cNvPr>
          <p:cNvSpPr txBox="1"/>
          <p:nvPr/>
        </p:nvSpPr>
        <p:spPr>
          <a:xfrm>
            <a:off x="1475725" y="66624"/>
            <a:ext cx="10603567" cy="9502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1527">
              <a:tabLst>
                <a:tab pos="2285133" algn="l"/>
              </a:tabLst>
              <a:defRPr/>
            </a:pPr>
            <a:r>
              <a:rPr lang="en-US" sz="4175" b="1" spc="254">
                <a:solidFill>
                  <a:srgbClr val="484646"/>
                </a:solidFill>
                <a:latin typeface="Consolas" panose="020B0609020204030204" pitchFamily="49" charset="0"/>
                <a:cs typeface="Arial"/>
              </a:rPr>
              <a:t>LOGI - przykład #3 - </a:t>
            </a:r>
            <a:r>
              <a:rPr lang="en-US" sz="2000" b="1" spc="254">
                <a:solidFill>
                  <a:srgbClr val="484646"/>
                </a:solidFill>
                <a:latin typeface="Consolas" panose="020B0609020204030204" pitchFamily="49" charset="0"/>
                <a:cs typeface="Arial"/>
              </a:rPr>
              <a:t>C:\windows\system32\winevt\Logs\*evtx (</a:t>
            </a:r>
            <a:r>
              <a:rPr lang="en-US" sz="2000" b="1" i="1" spc="254">
                <a:solidFill>
                  <a:srgbClr val="484646"/>
                </a:solidFill>
                <a:latin typeface="Consolas" panose="020B0609020204030204" pitchFamily="49" charset="0"/>
                <a:cs typeface="Arial"/>
              </a:rPr>
              <a:t>eventvwr.msc</a:t>
            </a:r>
            <a:r>
              <a:rPr lang="en-US" sz="2000" b="1" spc="254">
                <a:solidFill>
                  <a:srgbClr val="484646"/>
                </a:solidFill>
                <a:latin typeface="Consolas" panose="020B0609020204030204" pitchFamily="49" charset="0"/>
                <a:cs typeface="Arial"/>
              </a:rPr>
              <a:t>)</a:t>
            </a:r>
            <a:endParaRPr sz="2000" b="1">
              <a:latin typeface="Consolas" panose="020B0609020204030204" pitchFamily="49" charset="0"/>
              <a:cs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0151BC7-F3A2-4E6E-8AC1-4CB21BD3A5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907" y="66624"/>
            <a:ext cx="971377" cy="107201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166EB42-4AAB-4BED-9A8E-73D5646154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0284" y="1351591"/>
            <a:ext cx="9766387" cy="5362886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6982665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44A882EA-D419-4CC2-A934-BBA1FCE05273}"/>
              </a:ext>
            </a:extLst>
          </p:cNvPr>
          <p:cNvSpPr txBox="1"/>
          <p:nvPr/>
        </p:nvSpPr>
        <p:spPr>
          <a:xfrm>
            <a:off x="1475725" y="66624"/>
            <a:ext cx="10603567" cy="12849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1527">
              <a:tabLst>
                <a:tab pos="2285133" algn="l"/>
              </a:tabLst>
              <a:defRPr/>
            </a:pPr>
            <a:r>
              <a:rPr lang="en-US" sz="4175" b="1" spc="254">
                <a:solidFill>
                  <a:srgbClr val="484646"/>
                </a:solidFill>
                <a:latin typeface="Consolas" panose="020B0609020204030204" pitchFamily="49" charset="0"/>
                <a:cs typeface="Arial"/>
              </a:rPr>
              <a:t>LOGI - Retencja, Rotacja, Archiwizacja, Backup</a:t>
            </a:r>
            <a:endParaRPr sz="4175" b="1">
              <a:latin typeface="Consolas" panose="020B0609020204030204" pitchFamily="49" charset="0"/>
              <a:cs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0151BC7-F3A2-4E6E-8AC1-4CB21BD3A5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907" y="66624"/>
            <a:ext cx="971377" cy="107201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88717A2-AAB1-4B65-ACAC-16DB48CBB9FB}"/>
              </a:ext>
            </a:extLst>
          </p:cNvPr>
          <p:cNvSpPr txBox="1"/>
          <p:nvPr/>
        </p:nvSpPr>
        <p:spPr>
          <a:xfrm>
            <a:off x="819510" y="1768415"/>
            <a:ext cx="11014342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000"/>
              <a:t>Ilość informacji generowanych przez ludzkość rośnie wykładniczo - </a:t>
            </a:r>
            <a:r>
              <a:rPr lang="en-US" sz="3000" i="1"/>
              <a:t>data apocalypse</a:t>
            </a:r>
            <a:r>
              <a:rPr lang="en-US" sz="3000"/>
              <a:t> (</a:t>
            </a:r>
            <a:r>
              <a:rPr lang="en-US" sz="3000">
                <a:hlinkClick r:id="rId4"/>
              </a:rPr>
              <a:t>https://towardsdatascience.com/data-apocalypse-36a14b57e3a</a:t>
            </a:r>
            <a:r>
              <a:rPr lang="en-US" sz="3000"/>
              <a:t>)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000"/>
              <a:t>Dane (w tym rekordy zdarzeń w logach) generują się nieustannie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000"/>
              <a:t>Przestrzeń dyskowa jest ograniczona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000"/>
              <a:t>Kompromisem jest ustalenie limitów retencji danych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000"/>
              <a:t>Okres retencji - jak długo dane są przechowywane (czyli po jakim czasie są automatycznie usuwane - np. 30 dni)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000"/>
              <a:t>Limit objętościowy retencji - jak dużo przestrzeni mogą zajmować logi - np. 100 MB</a:t>
            </a:r>
          </a:p>
        </p:txBody>
      </p:sp>
    </p:spTree>
    <p:extLst>
      <p:ext uri="{BB962C8B-B14F-4D97-AF65-F5344CB8AC3E}">
        <p14:creationId xmlns:p14="http://schemas.microsoft.com/office/powerpoint/2010/main" val="30012604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44A882EA-D419-4CC2-A934-BBA1FCE05273}"/>
              </a:ext>
            </a:extLst>
          </p:cNvPr>
          <p:cNvSpPr txBox="1"/>
          <p:nvPr/>
        </p:nvSpPr>
        <p:spPr>
          <a:xfrm>
            <a:off x="1475725" y="66624"/>
            <a:ext cx="10603567" cy="12849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1527">
              <a:tabLst>
                <a:tab pos="2285133" algn="l"/>
              </a:tabLst>
              <a:defRPr/>
            </a:pPr>
            <a:r>
              <a:rPr lang="en-US" sz="4175" b="1" spc="254">
                <a:solidFill>
                  <a:srgbClr val="484646"/>
                </a:solidFill>
                <a:latin typeface="Consolas" panose="020B0609020204030204" pitchFamily="49" charset="0"/>
                <a:cs typeface="Arial"/>
              </a:rPr>
              <a:t>LOGI - Retencja, Rotacja, Archiwizacja, Backup</a:t>
            </a:r>
            <a:endParaRPr sz="4175" b="1">
              <a:latin typeface="Consolas" panose="020B0609020204030204" pitchFamily="49" charset="0"/>
              <a:cs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0151BC7-F3A2-4E6E-8AC1-4CB21BD3A5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907" y="66624"/>
            <a:ext cx="971377" cy="107201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88717A2-AAB1-4B65-ACAC-16DB48CBB9FB}"/>
              </a:ext>
            </a:extLst>
          </p:cNvPr>
          <p:cNvSpPr txBox="1"/>
          <p:nvPr/>
        </p:nvSpPr>
        <p:spPr>
          <a:xfrm>
            <a:off x="845390" y="1768415"/>
            <a:ext cx="1098846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000"/>
              <a:t>Za zachowanie limitów odpowiada process tzw. rotacji logów - w systemach GNU/Linux jest to proces harmonogramu zadań </a:t>
            </a:r>
            <a:r>
              <a:rPr lang="en-US" sz="3000" i="1"/>
              <a:t>cron</a:t>
            </a:r>
            <a:r>
              <a:rPr lang="en-US" sz="3000"/>
              <a:t> - </a:t>
            </a:r>
            <a:r>
              <a:rPr lang="en-US" sz="3000" i="1"/>
              <a:t>logrotate</a:t>
            </a:r>
            <a:r>
              <a:rPr lang="en-US" sz="300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000"/>
              <a:t>Konfigurowane są limity czasowe i objętościowe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000"/>
              <a:t>Możliwe akcje to: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3000"/>
              <a:t>kompresja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3000"/>
              <a:t>usuwanie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3000"/>
              <a:t>archiwizowanie (inne nośniki, zdalne systemy)</a:t>
            </a:r>
          </a:p>
        </p:txBody>
      </p:sp>
    </p:spTree>
    <p:extLst>
      <p:ext uri="{BB962C8B-B14F-4D97-AF65-F5344CB8AC3E}">
        <p14:creationId xmlns:p14="http://schemas.microsoft.com/office/powerpoint/2010/main" val="37126538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44A882EA-D419-4CC2-A934-BBA1FCE05273}"/>
              </a:ext>
            </a:extLst>
          </p:cNvPr>
          <p:cNvSpPr txBox="1"/>
          <p:nvPr/>
        </p:nvSpPr>
        <p:spPr>
          <a:xfrm>
            <a:off x="1475725" y="66624"/>
            <a:ext cx="10603567" cy="12849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1527">
              <a:tabLst>
                <a:tab pos="2285133" algn="l"/>
              </a:tabLst>
              <a:defRPr/>
            </a:pPr>
            <a:r>
              <a:rPr lang="en-US" sz="4175" b="1" spc="254">
                <a:solidFill>
                  <a:srgbClr val="484646"/>
                </a:solidFill>
                <a:latin typeface="Consolas" panose="020B0609020204030204" pitchFamily="49" charset="0"/>
                <a:cs typeface="Arial"/>
              </a:rPr>
              <a:t>LOGI - Retencja, Rotacja, Archiwizacja, Backup</a:t>
            </a:r>
            <a:endParaRPr sz="4175" b="1">
              <a:latin typeface="Consolas" panose="020B0609020204030204" pitchFamily="49" charset="0"/>
              <a:cs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0151BC7-F3A2-4E6E-8AC1-4CB21BD3A5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907" y="66624"/>
            <a:ext cx="971377" cy="107201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88717A2-AAB1-4B65-ACAC-16DB48CBB9FB}"/>
              </a:ext>
            </a:extLst>
          </p:cNvPr>
          <p:cNvSpPr txBox="1"/>
          <p:nvPr/>
        </p:nvSpPr>
        <p:spPr>
          <a:xfrm>
            <a:off x="845390" y="1768415"/>
            <a:ext cx="1098846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000"/>
              <a:t>Z punktu widzenia użyteczności logów w wykrywaniu i reagowaniu na incydenty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3000"/>
              <a:t>czas zawsze działa na niekorzyść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3000"/>
              <a:t>wraz z jego biegiem dowody ulegają zacieraniu</a:t>
            </a:r>
          </a:p>
        </p:txBody>
      </p:sp>
    </p:spTree>
    <p:extLst>
      <p:ext uri="{BB962C8B-B14F-4D97-AF65-F5344CB8AC3E}">
        <p14:creationId xmlns:p14="http://schemas.microsoft.com/office/powerpoint/2010/main" val="33019034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44A882EA-D419-4CC2-A934-BBA1FCE05273}"/>
              </a:ext>
            </a:extLst>
          </p:cNvPr>
          <p:cNvSpPr txBox="1"/>
          <p:nvPr/>
        </p:nvSpPr>
        <p:spPr>
          <a:xfrm>
            <a:off x="1494880" y="66563"/>
            <a:ext cx="10034873" cy="6424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1527" algn="ctr">
              <a:tabLst>
                <a:tab pos="2285133" algn="l"/>
              </a:tabLst>
              <a:defRPr/>
            </a:pPr>
            <a:r>
              <a:rPr lang="en-US" sz="4175" b="1" spc="254">
                <a:solidFill>
                  <a:srgbClr val="484646"/>
                </a:solidFill>
                <a:latin typeface="Arial"/>
                <a:cs typeface="Arial"/>
              </a:rPr>
              <a:t>Netflow</a:t>
            </a:r>
            <a:endParaRPr sz="4175" b="1">
              <a:latin typeface="Arial"/>
              <a:cs typeface="Arial"/>
            </a:endParaRP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20877EBC-62E7-4EC6-94B3-82F3ACB32DA3}"/>
              </a:ext>
            </a:extLst>
          </p:cNvPr>
          <p:cNvSpPr txBox="1"/>
          <p:nvPr/>
        </p:nvSpPr>
        <p:spPr>
          <a:xfrm>
            <a:off x="842782" y="1808821"/>
            <a:ext cx="11018539" cy="357020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/>
            <a:r>
              <a:rPr lang="en-US" sz="3600"/>
              <a:t>Netflow - pełen rejestr historii połączeń:</a:t>
            </a:r>
          </a:p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en-US" sz="3200"/>
              <a:t>czas (ang. timestamp)</a:t>
            </a:r>
          </a:p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en-US" sz="3200"/>
              <a:t>źródłowe i docelowe adresy (IP, MAC)</a:t>
            </a:r>
          </a:p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en-US" sz="3200"/>
              <a:t>źródłowe i docelowe porty (TCP/UDP)</a:t>
            </a:r>
          </a:p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en-US" sz="3200"/>
              <a:t>typ pakietu (TCP, UDP, ICMP, etc.)</a:t>
            </a:r>
          </a:p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en-US" sz="3200"/>
              <a:t>użyty protokół warstwy aplikacji (IGMP, POP3, HTTP, DNS itd.)</a:t>
            </a:r>
          </a:p>
          <a:p>
            <a:pPr lvl="0"/>
            <a:endParaRPr lang="en-US" sz="3600"/>
          </a:p>
        </p:txBody>
      </p:sp>
      <p:pic>
        <p:nvPicPr>
          <p:cNvPr id="3" name="Picture 2" descr="A picture containing icon&#10;&#10;Description automatically generated">
            <a:extLst>
              <a:ext uri="{FF2B5EF4-FFF2-40B4-BE49-F238E27FC236}">
                <a16:creationId xmlns:a16="http://schemas.microsoft.com/office/drawing/2014/main" id="{C21CE722-A5F0-4AFA-8C35-18BD133614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2886" y="0"/>
            <a:ext cx="2496589" cy="1101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9291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44A882EA-D419-4CC2-A934-BBA1FCE05273}"/>
              </a:ext>
            </a:extLst>
          </p:cNvPr>
          <p:cNvSpPr txBox="1"/>
          <p:nvPr/>
        </p:nvSpPr>
        <p:spPr>
          <a:xfrm>
            <a:off x="1379913" y="109266"/>
            <a:ext cx="9602122" cy="6424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1527">
              <a:tabLst>
                <a:tab pos="2285133" algn="l"/>
              </a:tabLst>
              <a:defRPr/>
            </a:pPr>
            <a:r>
              <a:rPr lang="en-US" sz="4175" b="1" spc="254">
                <a:solidFill>
                  <a:srgbClr val="484646"/>
                </a:solidFill>
                <a:latin typeface="Arial"/>
                <a:cs typeface="Arial"/>
              </a:rPr>
              <a:t>Netflow</a:t>
            </a:r>
            <a:endParaRPr sz="4175" b="1">
              <a:latin typeface="Arial"/>
              <a:cs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821D9B3-37F4-475F-B6FA-E80808E275D4}"/>
              </a:ext>
            </a:extLst>
          </p:cNvPr>
          <p:cNvSpPr txBox="1"/>
          <p:nvPr/>
        </p:nvSpPr>
        <p:spPr>
          <a:xfrm>
            <a:off x="350980" y="6197600"/>
            <a:ext cx="10631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Źródło: </a:t>
            </a:r>
            <a:r>
              <a:rPr lang="en-US">
                <a:hlinkClick r:id="rId3"/>
              </a:rPr>
              <a:t>https://en.wikipedia.org/wiki/NetFlow#/media/File:NetFlow_Architecture_2012.png</a:t>
            </a:r>
            <a:r>
              <a:rPr lang="en-US"/>
              <a:t> </a:t>
            </a:r>
            <a:endParaRPr lang="pl-P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AED061-587E-4B72-9E5F-28D15AA053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5937" y="843101"/>
            <a:ext cx="8854117" cy="5171797"/>
          </a:xfrm>
          <a:prstGeom prst="rect">
            <a:avLst/>
          </a:prstGeom>
        </p:spPr>
      </p:pic>
      <p:pic>
        <p:nvPicPr>
          <p:cNvPr id="6" name="Picture 5" descr="A picture containing icon&#10;&#10;Description automatically generated">
            <a:extLst>
              <a:ext uri="{FF2B5EF4-FFF2-40B4-BE49-F238E27FC236}">
                <a16:creationId xmlns:a16="http://schemas.microsoft.com/office/drawing/2014/main" id="{20D648AD-926F-4DB8-9180-EB0F3C2FAA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2886" y="0"/>
            <a:ext cx="2496589" cy="1101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9856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44A882EA-D419-4CC2-A934-BBA1FCE05273}"/>
              </a:ext>
            </a:extLst>
          </p:cNvPr>
          <p:cNvSpPr txBox="1"/>
          <p:nvPr/>
        </p:nvSpPr>
        <p:spPr>
          <a:xfrm>
            <a:off x="1494880" y="66563"/>
            <a:ext cx="10034873" cy="6424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1527">
              <a:tabLst>
                <a:tab pos="2285133" algn="l"/>
              </a:tabLst>
              <a:defRPr/>
            </a:pPr>
            <a:r>
              <a:rPr lang="en-US" sz="4175" b="1" spc="254">
                <a:solidFill>
                  <a:srgbClr val="484646"/>
                </a:solidFill>
                <a:latin typeface="Arial"/>
                <a:cs typeface="Arial"/>
              </a:rPr>
              <a:t>Netflow (przykład -  Cisco)</a:t>
            </a:r>
            <a:endParaRPr sz="4175" b="1">
              <a:latin typeface="Arial"/>
              <a:cs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821D9B3-37F4-475F-B6FA-E80808E275D4}"/>
              </a:ext>
            </a:extLst>
          </p:cNvPr>
          <p:cNvSpPr txBox="1"/>
          <p:nvPr/>
        </p:nvSpPr>
        <p:spPr>
          <a:xfrm>
            <a:off x="350980" y="6197600"/>
            <a:ext cx="10631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Źródło: </a:t>
            </a:r>
            <a:r>
              <a:rPr lang="pl-PL">
                <a:hlinkClick r:id="rId3"/>
              </a:rPr>
              <a:t>https://nsrc.org/workshops/2010/aroc-guatemala/raw-attachment/wiki/Agenda/netflow-slides.pdf</a:t>
            </a:r>
            <a:endParaRPr lang="pl-PL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5B5C2D0-1EB4-41E9-8896-15E54F621D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547" y="1248863"/>
            <a:ext cx="11982905" cy="440892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Picture 4" descr="A picture containing icon&#10;&#10;Description automatically generated">
            <a:extLst>
              <a:ext uri="{FF2B5EF4-FFF2-40B4-BE49-F238E27FC236}">
                <a16:creationId xmlns:a16="http://schemas.microsoft.com/office/drawing/2014/main" id="{7BD9244B-58DB-4E01-A8F0-E4544D8434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2886" y="0"/>
            <a:ext cx="2496589" cy="1101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2847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44A882EA-D419-4CC2-A934-BBA1FCE05273}"/>
              </a:ext>
            </a:extLst>
          </p:cNvPr>
          <p:cNvSpPr txBox="1"/>
          <p:nvPr/>
        </p:nvSpPr>
        <p:spPr>
          <a:xfrm>
            <a:off x="498764" y="2237"/>
            <a:ext cx="9250218" cy="12849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1527" algn="ctr">
              <a:tabLst>
                <a:tab pos="2285133" algn="l"/>
              </a:tabLst>
              <a:defRPr/>
            </a:pPr>
            <a:r>
              <a:rPr lang="en-US" sz="4175" b="1" spc="254">
                <a:solidFill>
                  <a:srgbClr val="484646"/>
                </a:solidFill>
                <a:latin typeface="Arial"/>
                <a:cs typeface="Arial"/>
              </a:rPr>
              <a:t>Netflow (przykład #2 - Cisco + Solarwinds)</a:t>
            </a:r>
            <a:endParaRPr sz="4175" b="1">
              <a:latin typeface="Arial"/>
              <a:cs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821D9B3-37F4-475F-B6FA-E80808E275D4}"/>
              </a:ext>
            </a:extLst>
          </p:cNvPr>
          <p:cNvSpPr txBox="1"/>
          <p:nvPr/>
        </p:nvSpPr>
        <p:spPr>
          <a:xfrm>
            <a:off x="0" y="6488668"/>
            <a:ext cx="11351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Źródło: </a:t>
            </a:r>
            <a:r>
              <a:rPr lang="en-US">
                <a:hlinkClick r:id="rId3"/>
              </a:rPr>
              <a:t>https://www.youtube.com/watch?v=ceqkBdOscqc</a:t>
            </a:r>
            <a:r>
              <a:rPr lang="en-US"/>
              <a:t> </a:t>
            </a:r>
            <a:endParaRPr lang="pl-PL"/>
          </a:p>
        </p:txBody>
      </p:sp>
      <p:pic>
        <p:nvPicPr>
          <p:cNvPr id="8" name="Picture 7" descr="A picture containing icon&#10;&#10;Description automatically generated">
            <a:extLst>
              <a:ext uri="{FF2B5EF4-FFF2-40B4-BE49-F238E27FC236}">
                <a16:creationId xmlns:a16="http://schemas.microsoft.com/office/drawing/2014/main" id="{FD6511B4-DF72-42B8-B275-F1EEAA9FF8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2886" y="0"/>
            <a:ext cx="2496589" cy="1101392"/>
          </a:xfrm>
          <a:prstGeom prst="rect">
            <a:avLst/>
          </a:prstGeom>
        </p:spPr>
      </p:pic>
      <p:pic>
        <p:nvPicPr>
          <p:cNvPr id="9" name="Picture 8" descr="Graphical user interface, chart, pie chart&#10;&#10;Description automatically generated">
            <a:extLst>
              <a:ext uri="{FF2B5EF4-FFF2-40B4-BE49-F238E27FC236}">
                <a16:creationId xmlns:a16="http://schemas.microsoft.com/office/drawing/2014/main" id="{AD215B47-6B28-4FE9-868C-C4FAEAFCBC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87204"/>
            <a:ext cx="12192000" cy="5235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7442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44A882EA-D419-4CC2-A934-BBA1FCE05273}"/>
              </a:ext>
            </a:extLst>
          </p:cNvPr>
          <p:cNvSpPr txBox="1"/>
          <p:nvPr/>
        </p:nvSpPr>
        <p:spPr>
          <a:xfrm>
            <a:off x="1475725" y="66624"/>
            <a:ext cx="10586966" cy="6424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1527">
              <a:tabLst>
                <a:tab pos="2285133" algn="l"/>
              </a:tabLst>
              <a:defRPr/>
            </a:pPr>
            <a:r>
              <a:rPr lang="en-US" sz="4175" b="1" spc="254">
                <a:solidFill>
                  <a:srgbClr val="484646"/>
                </a:solidFill>
                <a:latin typeface="Consolas" panose="020B0609020204030204" pitchFamily="49" charset="0"/>
                <a:cs typeface="Arial"/>
              </a:rPr>
              <a:t>Bezpośrednie artefakty systemowe</a:t>
            </a:r>
            <a:endParaRPr sz="4175" b="1">
              <a:latin typeface="Consolas" panose="020B0609020204030204" pitchFamily="49" charset="0"/>
              <a:cs typeface="Arial"/>
            </a:endParaRP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20877EBC-62E7-4EC6-94B3-82F3ACB32DA3}"/>
              </a:ext>
            </a:extLst>
          </p:cNvPr>
          <p:cNvSpPr txBox="1"/>
          <p:nvPr/>
        </p:nvSpPr>
        <p:spPr>
          <a:xfrm>
            <a:off x="935145" y="1082844"/>
            <a:ext cx="10190285" cy="56323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/>
            <a:r>
              <a:rPr lang="en-US" sz="3600"/>
              <a:t>Informacje zawarte bezpośrednio w systemie:</a:t>
            </a:r>
          </a:p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en-US" sz="3300"/>
              <a:t>lista procesów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300"/>
              <a:t>zaalokowane strony pamięci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300"/>
              <a:t>otwarte</a:t>
            </a:r>
          </a:p>
          <a:p>
            <a:pPr marL="1485900" lvl="2" indent="-571500">
              <a:buFont typeface="Arial" panose="020B0604020202020204" pitchFamily="34" charset="0"/>
              <a:buChar char="•"/>
            </a:pPr>
            <a:r>
              <a:rPr lang="en-US" sz="3300"/>
              <a:t>pliki</a:t>
            </a:r>
          </a:p>
          <a:p>
            <a:pPr marL="1485900" lvl="2" indent="-571500">
              <a:buFont typeface="Arial" panose="020B0604020202020204" pitchFamily="34" charset="0"/>
              <a:buChar char="•"/>
            </a:pPr>
            <a:r>
              <a:rPr lang="en-US" sz="3300"/>
              <a:t>połączenia sieciowe</a:t>
            </a:r>
          </a:p>
          <a:p>
            <a:pPr marL="1485900" lvl="2" indent="-571500">
              <a:buFont typeface="Arial" panose="020B0604020202020204" pitchFamily="34" charset="0"/>
              <a:buChar char="•"/>
            </a:pPr>
            <a:r>
              <a:rPr lang="en-US" sz="3300"/>
              <a:t>klucze rejestru</a:t>
            </a:r>
          </a:p>
          <a:p>
            <a:pPr marL="1485900" lvl="2" indent="-571500">
              <a:buFont typeface="Arial" panose="020B0604020202020204" pitchFamily="34" charset="0"/>
              <a:buChar char="•"/>
            </a:pPr>
            <a:r>
              <a:rPr lang="en-US" sz="3300"/>
              <a:t>inne deskryptory (np. IPC)</a:t>
            </a:r>
          </a:p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en-US" sz="3300"/>
              <a:t>aktywne sesje użytkowników</a:t>
            </a:r>
          </a:p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en-US" sz="3300"/>
              <a:t>załadowane moduły jądra</a:t>
            </a:r>
          </a:p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en-US" sz="3300"/>
              <a:t>itd.</a:t>
            </a:r>
          </a:p>
        </p:txBody>
      </p:sp>
    </p:spTree>
    <p:extLst>
      <p:ext uri="{BB962C8B-B14F-4D97-AF65-F5344CB8AC3E}">
        <p14:creationId xmlns:p14="http://schemas.microsoft.com/office/powerpoint/2010/main" val="16454918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44A882EA-D419-4CC2-A934-BBA1FCE05273}"/>
              </a:ext>
            </a:extLst>
          </p:cNvPr>
          <p:cNvSpPr txBox="1"/>
          <p:nvPr/>
        </p:nvSpPr>
        <p:spPr>
          <a:xfrm>
            <a:off x="498764" y="2237"/>
            <a:ext cx="9250218" cy="6424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1527" algn="ctr">
              <a:tabLst>
                <a:tab pos="2285133" algn="l"/>
              </a:tabLst>
              <a:defRPr/>
            </a:pPr>
            <a:r>
              <a:rPr lang="en-US" sz="4175" b="1" spc="254">
                <a:solidFill>
                  <a:srgbClr val="484646"/>
                </a:solidFill>
                <a:latin typeface="Arial"/>
                <a:cs typeface="Arial"/>
              </a:rPr>
              <a:t>Netflow - perspektywy</a:t>
            </a:r>
            <a:endParaRPr sz="4175" b="1">
              <a:latin typeface="Arial"/>
              <a:cs typeface="Arial"/>
            </a:endParaRPr>
          </a:p>
        </p:txBody>
      </p:sp>
      <p:pic>
        <p:nvPicPr>
          <p:cNvPr id="8" name="Picture 7" descr="A picture containing icon&#10;&#10;Description automatically generated">
            <a:extLst>
              <a:ext uri="{FF2B5EF4-FFF2-40B4-BE49-F238E27FC236}">
                <a16:creationId xmlns:a16="http://schemas.microsoft.com/office/drawing/2014/main" id="{FD6511B4-DF72-42B8-B275-F1EEAA9FF8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2886" y="0"/>
            <a:ext cx="2496589" cy="110139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42D7C0D-FD45-44AB-A2B8-0822C2B5E716}"/>
              </a:ext>
            </a:extLst>
          </p:cNvPr>
          <p:cNvSpPr txBox="1"/>
          <p:nvPr/>
        </p:nvSpPr>
        <p:spPr>
          <a:xfrm>
            <a:off x="767751" y="1101392"/>
            <a:ext cx="10783019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Dane netflow pozwalają na analizę komunikacji sieciowej pod różnymi kątami: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aktywność hostów (w jakim stopniu i w jakich porach)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łączność hostów z Internetem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przynależność Internetowych adresów IP (organizacja, kraj)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łączność hostów z innymi hostami (w swojej sieci, w sąsiednich sieciach)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używane protokoły (np. HTTP, HTTPS, FTP, ICMP, RDP, DNS, SMTP, Torrent, TOR)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porty źródłowe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porty docelowe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aktywność sieciowa aplikacji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odpytywane domeny (DNS)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zawartość komunikacji (DPI - Deep Packet Inspection)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3770900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>
            <a:extLst>
              <a:ext uri="{FF2B5EF4-FFF2-40B4-BE49-F238E27FC236}">
                <a16:creationId xmlns:a16="http://schemas.microsoft.com/office/drawing/2014/main" id="{20877EBC-62E7-4EC6-94B3-82F3ACB32DA3}"/>
              </a:ext>
            </a:extLst>
          </p:cNvPr>
          <p:cNvSpPr txBox="1"/>
          <p:nvPr/>
        </p:nvSpPr>
        <p:spPr>
          <a:xfrm>
            <a:off x="864577" y="1503038"/>
            <a:ext cx="10462846" cy="258532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/>
              <a:t>Firewall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/>
              <a:t>Anti-Virus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/>
              <a:t>DLP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/>
              <a:t>IDS, IPS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/>
              <a:t>SIEM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/>
              <a:t>EDR</a:t>
            </a:r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6541EE8B-AAA9-439A-8F79-7D508418428D}"/>
              </a:ext>
            </a:extLst>
          </p:cNvPr>
          <p:cNvSpPr txBox="1"/>
          <p:nvPr/>
        </p:nvSpPr>
        <p:spPr>
          <a:xfrm>
            <a:off x="1494880" y="66563"/>
            <a:ext cx="10034873" cy="6424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1527" algn="ctr">
              <a:tabLst>
                <a:tab pos="2285133" algn="l"/>
              </a:tabLst>
              <a:defRPr/>
            </a:pPr>
            <a:r>
              <a:rPr lang="en-US" sz="4175" b="1" spc="254">
                <a:solidFill>
                  <a:srgbClr val="484646"/>
                </a:solidFill>
                <a:latin typeface="Arial"/>
                <a:cs typeface="Arial"/>
              </a:rPr>
              <a:t>Security solutions</a:t>
            </a:r>
            <a:endParaRPr sz="4175" b="1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346309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44A882EA-D419-4CC2-A934-BBA1FCE05273}"/>
              </a:ext>
            </a:extLst>
          </p:cNvPr>
          <p:cNvSpPr txBox="1"/>
          <p:nvPr/>
        </p:nvSpPr>
        <p:spPr>
          <a:xfrm>
            <a:off x="1494880" y="66563"/>
            <a:ext cx="10034873" cy="6424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1527" algn="ctr">
              <a:tabLst>
                <a:tab pos="2285133" algn="l"/>
              </a:tabLst>
              <a:defRPr/>
            </a:pPr>
            <a:r>
              <a:rPr lang="en-US" sz="4175" b="1" spc="254">
                <a:solidFill>
                  <a:srgbClr val="484646"/>
                </a:solidFill>
                <a:latin typeface="Arial"/>
                <a:cs typeface="Arial"/>
              </a:rPr>
              <a:t>Firewall</a:t>
            </a:r>
            <a:endParaRPr sz="4175" b="1">
              <a:latin typeface="Arial"/>
              <a:cs typeface="Arial"/>
            </a:endParaRP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20877EBC-62E7-4EC6-94B3-82F3ACB32DA3}"/>
              </a:ext>
            </a:extLst>
          </p:cNvPr>
          <p:cNvSpPr txBox="1"/>
          <p:nvPr/>
        </p:nvSpPr>
        <p:spPr>
          <a:xfrm>
            <a:off x="842782" y="1808821"/>
            <a:ext cx="10587218" cy="3877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/>
            <a:r>
              <a:rPr lang="en-US" sz="3600"/>
              <a:t>Firewall (zapora sieciowa) - program kontrolujący przepływ danych przez sieć, podejmujący decyzje o zezwoleniu bądź zablokowaniu każdego indywidualnego danego pakietu.</a:t>
            </a:r>
          </a:p>
          <a:p>
            <a:pPr lvl="0"/>
            <a:endParaRPr lang="en-US" sz="3600"/>
          </a:p>
          <a:p>
            <a:pPr lvl="0"/>
            <a:r>
              <a:rPr lang="en-US" sz="3600"/>
              <a:t>Decyzje podejmowane są na podstawie konfiguracji (tzw. polityka firewall).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DD9E465-E292-44D8-B5B6-29CA37E058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7462" y="0"/>
            <a:ext cx="1331209" cy="1205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979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44A882EA-D419-4CC2-A934-BBA1FCE05273}"/>
              </a:ext>
            </a:extLst>
          </p:cNvPr>
          <p:cNvSpPr txBox="1"/>
          <p:nvPr/>
        </p:nvSpPr>
        <p:spPr>
          <a:xfrm>
            <a:off x="1494880" y="66563"/>
            <a:ext cx="10034873" cy="6424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1527" algn="ctr">
              <a:tabLst>
                <a:tab pos="2285133" algn="l"/>
              </a:tabLst>
              <a:defRPr/>
            </a:pPr>
            <a:r>
              <a:rPr lang="en-US" sz="4175" b="1" spc="254">
                <a:solidFill>
                  <a:srgbClr val="484646"/>
                </a:solidFill>
                <a:latin typeface="Arial"/>
                <a:cs typeface="Arial"/>
              </a:rPr>
              <a:t>Firewall</a:t>
            </a:r>
            <a:endParaRPr sz="4175" b="1">
              <a:latin typeface="Arial"/>
              <a:cs typeface="Arial"/>
            </a:endParaRP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20877EBC-62E7-4EC6-94B3-82F3ACB32DA3}"/>
              </a:ext>
            </a:extLst>
          </p:cNvPr>
          <p:cNvSpPr txBox="1"/>
          <p:nvPr/>
        </p:nvSpPr>
        <p:spPr>
          <a:xfrm>
            <a:off x="637562" y="1101455"/>
            <a:ext cx="10587218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/>
            <a:r>
              <a:rPr lang="en-US" sz="3600"/>
              <a:t>Firewalle dzielimy na: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DD9E465-E292-44D8-B5B6-29CA37E058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7462" y="0"/>
            <a:ext cx="1331209" cy="1205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7805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44A882EA-D419-4CC2-A934-BBA1FCE05273}"/>
              </a:ext>
            </a:extLst>
          </p:cNvPr>
          <p:cNvSpPr txBox="1"/>
          <p:nvPr/>
        </p:nvSpPr>
        <p:spPr>
          <a:xfrm>
            <a:off x="1494880" y="66563"/>
            <a:ext cx="10034873" cy="6424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1527" algn="ctr">
              <a:tabLst>
                <a:tab pos="2285133" algn="l"/>
              </a:tabLst>
              <a:defRPr/>
            </a:pPr>
            <a:r>
              <a:rPr lang="en-US" sz="4175" b="1" spc="254">
                <a:solidFill>
                  <a:srgbClr val="484646"/>
                </a:solidFill>
                <a:latin typeface="Arial"/>
                <a:cs typeface="Arial"/>
              </a:rPr>
              <a:t>Firewall</a:t>
            </a:r>
            <a:endParaRPr sz="4175" b="1">
              <a:latin typeface="Arial"/>
              <a:cs typeface="Arial"/>
            </a:endParaRP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20877EBC-62E7-4EC6-94B3-82F3ACB32DA3}"/>
              </a:ext>
            </a:extLst>
          </p:cNvPr>
          <p:cNvSpPr txBox="1"/>
          <p:nvPr/>
        </p:nvSpPr>
        <p:spPr>
          <a:xfrm>
            <a:off x="637561" y="928285"/>
            <a:ext cx="10713931" cy="221599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en-US" sz="3600"/>
              <a:t>sieciowe (działające na dedykowanym urządzeniu, które fizycznie pośredniczy w łączności pomiędzy chronionymi zasobami a siecią/sieciami, przed którymi zasoby są chronione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DD9E465-E292-44D8-B5B6-29CA37E058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7462" y="0"/>
            <a:ext cx="1331209" cy="1205284"/>
          </a:xfrm>
          <a:prstGeom prst="rect">
            <a:avLst/>
          </a:prstGeom>
        </p:spPr>
      </p:pic>
      <p:pic>
        <p:nvPicPr>
          <p:cNvPr id="6" name="Picture 5" descr="Diagram, shape&#10;&#10;Description automatically generated">
            <a:extLst>
              <a:ext uri="{FF2B5EF4-FFF2-40B4-BE49-F238E27FC236}">
                <a16:creationId xmlns:a16="http://schemas.microsoft.com/office/drawing/2014/main" id="{D231649E-D6AE-44BC-88B9-7C13CB97EC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2066" y="2828465"/>
            <a:ext cx="5755405" cy="316396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ED4FA2F-D0A0-4A89-AFC2-585FEF1BDE53}"/>
              </a:ext>
            </a:extLst>
          </p:cNvPr>
          <p:cNvSpPr txBox="1"/>
          <p:nvPr/>
        </p:nvSpPr>
        <p:spPr>
          <a:xfrm>
            <a:off x="0" y="6488668"/>
            <a:ext cx="11351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Źródło: </a:t>
            </a:r>
            <a:r>
              <a:rPr lang="pl-PL">
                <a:hlinkClick r:id="rId5"/>
              </a:rPr>
              <a:t>https://upload.wikimedia.org/wikipedia/commons/5/5b/Firewall.png</a:t>
            </a:r>
            <a:r>
              <a:rPr lang="en-US">
                <a:hlinkClick r:id="rId5"/>
              </a:rPr>
              <a:t> </a:t>
            </a:r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2035637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44A882EA-D419-4CC2-A934-BBA1FCE05273}"/>
              </a:ext>
            </a:extLst>
          </p:cNvPr>
          <p:cNvSpPr txBox="1"/>
          <p:nvPr/>
        </p:nvSpPr>
        <p:spPr>
          <a:xfrm>
            <a:off x="1494880" y="66563"/>
            <a:ext cx="10034873" cy="6424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1527" algn="ctr">
              <a:tabLst>
                <a:tab pos="2285133" algn="l"/>
              </a:tabLst>
              <a:defRPr/>
            </a:pPr>
            <a:r>
              <a:rPr lang="en-US" sz="4175" b="1" spc="254">
                <a:solidFill>
                  <a:srgbClr val="484646"/>
                </a:solidFill>
                <a:latin typeface="Arial"/>
                <a:cs typeface="Arial"/>
              </a:rPr>
              <a:t>Firewall</a:t>
            </a:r>
            <a:endParaRPr sz="4175" b="1">
              <a:latin typeface="Arial"/>
              <a:cs typeface="Arial"/>
            </a:endParaRP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20877EBC-62E7-4EC6-94B3-82F3ACB32DA3}"/>
              </a:ext>
            </a:extLst>
          </p:cNvPr>
          <p:cNvSpPr txBox="1"/>
          <p:nvPr/>
        </p:nvSpPr>
        <p:spPr>
          <a:xfrm>
            <a:off x="637562" y="1101455"/>
            <a:ext cx="10587218" cy="166199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en-US" sz="3600"/>
              <a:t>lokalne (działające na stacji roboczej/serwerze jako dodatkowa usługa natywnie oferowana przez system operacyjny; Windows Firewall, GNU/Linux iptables)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DD9E465-E292-44D8-B5B6-29CA37E058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7462" y="0"/>
            <a:ext cx="1331209" cy="1205284"/>
          </a:xfrm>
          <a:prstGeom prst="rect">
            <a:avLst/>
          </a:prstGeom>
        </p:spPr>
      </p:pic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31CD0C68-F23D-40D2-8AB7-616BF10D26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217" y="4760343"/>
            <a:ext cx="1633268" cy="16332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5A1748E-27AF-47A1-9D58-1E5F6DD6BD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7211" y="4924245"/>
            <a:ext cx="1186184" cy="1305464"/>
          </a:xfrm>
          <a:prstGeom prst="rect">
            <a:avLst/>
          </a:prstGeom>
        </p:spPr>
      </p:pic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8169557F-8033-423B-8918-4100D449FC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5118" y="4845169"/>
            <a:ext cx="1633268" cy="163326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3BDC3F3-7C25-42B6-99AE-AAAC0B37B6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2316" y="4939911"/>
            <a:ext cx="1186184" cy="1305464"/>
          </a:xfrm>
          <a:prstGeom prst="rect">
            <a:avLst/>
          </a:prstGeom>
        </p:spPr>
      </p:pic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1C0A524E-10C3-4B10-B633-E8258CA1AF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8420" y="4845169"/>
            <a:ext cx="1633268" cy="163326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8EBBE0F-453D-4B27-A86D-F3732D707D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2487" y="4939911"/>
            <a:ext cx="1186184" cy="130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66152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44A882EA-D419-4CC2-A934-BBA1FCE05273}"/>
              </a:ext>
            </a:extLst>
          </p:cNvPr>
          <p:cNvSpPr txBox="1"/>
          <p:nvPr/>
        </p:nvSpPr>
        <p:spPr>
          <a:xfrm>
            <a:off x="1494880" y="66563"/>
            <a:ext cx="10034873" cy="6424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1527" algn="ctr">
              <a:tabLst>
                <a:tab pos="2285133" algn="l"/>
              </a:tabLst>
              <a:defRPr/>
            </a:pPr>
            <a:r>
              <a:rPr lang="en-US" sz="4175" b="1" spc="254">
                <a:solidFill>
                  <a:srgbClr val="484646"/>
                </a:solidFill>
                <a:latin typeface="Arial"/>
                <a:cs typeface="Arial"/>
              </a:rPr>
              <a:t>Firewall</a:t>
            </a:r>
            <a:endParaRPr sz="4175" b="1">
              <a:latin typeface="Arial"/>
              <a:cs typeface="Arial"/>
            </a:endParaRP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20877EBC-62E7-4EC6-94B3-82F3ACB32DA3}"/>
              </a:ext>
            </a:extLst>
          </p:cNvPr>
          <p:cNvSpPr txBox="1"/>
          <p:nvPr/>
        </p:nvSpPr>
        <p:spPr>
          <a:xfrm>
            <a:off x="842781" y="1271847"/>
            <a:ext cx="10949527" cy="221599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/>
            <a:r>
              <a:rPr lang="en-US" sz="3600"/>
              <a:t>Możliwości logowania zbliżone do Netflow, rozszerzone o rozróżnienie na zaakceptowane i odrzucone pakiety (możliwość niezależnej konfiguracji polityki logowania zaakceptowanych i odrzuconych pakietów).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DD9E465-E292-44D8-B5B6-29CA37E058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7462" y="0"/>
            <a:ext cx="1331209" cy="120528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5FAB894-1D16-4387-95F3-19F9C00223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121" y="4050638"/>
            <a:ext cx="10877550" cy="20288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2160A9C-4ED9-4400-926C-2E5E4D1FE9D0}"/>
              </a:ext>
            </a:extLst>
          </p:cNvPr>
          <p:cNvSpPr txBox="1"/>
          <p:nvPr/>
        </p:nvSpPr>
        <p:spPr>
          <a:xfrm>
            <a:off x="724619" y="3584572"/>
            <a:ext cx="11351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Przykład: zapis w logu zdarzenia zablokowania pakietu iptables</a:t>
            </a:r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60234530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44A882EA-D419-4CC2-A934-BBA1FCE05273}"/>
              </a:ext>
            </a:extLst>
          </p:cNvPr>
          <p:cNvSpPr txBox="1"/>
          <p:nvPr/>
        </p:nvSpPr>
        <p:spPr>
          <a:xfrm>
            <a:off x="490452" y="66563"/>
            <a:ext cx="11039302" cy="6424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1527" algn="ctr">
              <a:tabLst>
                <a:tab pos="2285133" algn="l"/>
              </a:tabLst>
              <a:defRPr/>
            </a:pPr>
            <a:r>
              <a:rPr lang="en-US" sz="4175" b="1" spc="254">
                <a:solidFill>
                  <a:srgbClr val="484646"/>
                </a:solidFill>
                <a:latin typeface="Arial"/>
                <a:cs typeface="Arial"/>
              </a:rPr>
              <a:t>Anti-Virus</a:t>
            </a:r>
            <a:endParaRPr sz="4175" b="1">
              <a:latin typeface="Arial"/>
              <a:cs typeface="Arial"/>
            </a:endParaRP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20877EBC-62E7-4EC6-94B3-82F3ACB32DA3}"/>
              </a:ext>
            </a:extLst>
          </p:cNvPr>
          <p:cNvSpPr txBox="1"/>
          <p:nvPr/>
        </p:nvSpPr>
        <p:spPr>
          <a:xfrm>
            <a:off x="606829" y="985862"/>
            <a:ext cx="11205556" cy="5724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en-US" sz="3600"/>
              <a:t>Oficjalnie głównym zadaniem oprogramowania antywirusowego jest jest </a:t>
            </a:r>
            <a:r>
              <a:rPr lang="en-US" sz="3600" b="1"/>
              <a:t>identifykacja</a:t>
            </a:r>
            <a:r>
              <a:rPr lang="en-US" sz="3600"/>
              <a:t> + </a:t>
            </a:r>
            <a:r>
              <a:rPr lang="en-US" sz="3600" b="1"/>
              <a:t>prewencja</a:t>
            </a:r>
          </a:p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en-US" sz="3600"/>
              <a:t>Prawidłowa identyfikacja nie zawsze oznacza prawidłową prewencję: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200"/>
              <a:t>dysk/pamięć/zasób sieciowy?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200"/>
              <a:t>uprawnienia, z jakimi działa malware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200"/>
              <a:t>stopień zaawansowania malware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200"/>
              <a:t>zagrożenia wyścigowe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200"/>
              <a:t>konfiguracja AV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200"/>
              <a:t>błędy implementacyjne/projektowe w AV</a:t>
            </a:r>
          </a:p>
          <a:p>
            <a:pPr lvl="0"/>
            <a:endParaRPr lang="en-US" sz="3600" b="1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4FF933B-DE51-4748-90DC-2EDD2C5F39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1458" y="66563"/>
            <a:ext cx="1262120" cy="1212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7928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44A882EA-D419-4CC2-A934-BBA1FCE05273}"/>
              </a:ext>
            </a:extLst>
          </p:cNvPr>
          <p:cNvSpPr txBox="1"/>
          <p:nvPr/>
        </p:nvSpPr>
        <p:spPr>
          <a:xfrm>
            <a:off x="465513" y="66563"/>
            <a:ext cx="11346871" cy="6424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1527" algn="ctr">
              <a:tabLst>
                <a:tab pos="2285133" algn="l"/>
              </a:tabLst>
              <a:defRPr/>
            </a:pPr>
            <a:r>
              <a:rPr lang="en-US" sz="4175" b="1" spc="254">
                <a:solidFill>
                  <a:srgbClr val="484646"/>
                </a:solidFill>
                <a:latin typeface="Arial"/>
                <a:cs typeface="Arial"/>
              </a:rPr>
              <a:t>Anti-Virus</a:t>
            </a:r>
            <a:endParaRPr sz="4175" b="1">
              <a:latin typeface="Arial"/>
              <a:cs typeface="Arial"/>
            </a:endParaRP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20877EBC-62E7-4EC6-94B3-82F3ACB32DA3}"/>
              </a:ext>
            </a:extLst>
          </p:cNvPr>
          <p:cNvSpPr txBox="1"/>
          <p:nvPr/>
        </p:nvSpPr>
        <p:spPr>
          <a:xfrm>
            <a:off x="606829" y="1351530"/>
            <a:ext cx="11205556" cy="47705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/>
            <a:r>
              <a:rPr lang="en-US" sz="3600"/>
              <a:t>W praktyce co </a:t>
            </a:r>
            <a:r>
              <a:rPr lang="en-US" sz="3600" u="sng"/>
              <a:t>najmniej równie istotna</a:t>
            </a:r>
            <a:r>
              <a:rPr lang="en-US" sz="3600"/>
              <a:t> (i często zapominana/niedoceniana) jest </a:t>
            </a:r>
            <a:r>
              <a:rPr lang="en-US" sz="3600" b="1"/>
              <a:t>detekcja (raportowanie)</a:t>
            </a:r>
          </a:p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en-US" sz="3400"/>
              <a:t>Nie każde wykryte zagrożenie udaje się zablokować</a:t>
            </a:r>
          </a:p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en-US" sz="3400"/>
              <a:t>Sam fakt pojawienia się na systemie złośliwego pliku oznacza sytuację, do której nie powinno dojść!</a:t>
            </a:r>
          </a:p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en-US" sz="3400"/>
              <a:t>Ważny jest kontekst (np. typ zagrożenia, rola i waga danego systemu)</a:t>
            </a:r>
          </a:p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en-US" sz="3400" u="sng"/>
              <a:t>Monitoring zdarzeń AV znacznie zwiększa szanse na wykrycie i zareagowanie na incident w jego wczesnej fazie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9C3F07-604F-49BD-94C5-23AEA7103C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1458" y="66563"/>
            <a:ext cx="1262120" cy="1212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36279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44A882EA-D419-4CC2-A934-BBA1FCE05273}"/>
              </a:ext>
            </a:extLst>
          </p:cNvPr>
          <p:cNvSpPr txBox="1"/>
          <p:nvPr/>
        </p:nvSpPr>
        <p:spPr>
          <a:xfrm>
            <a:off x="1494880" y="66563"/>
            <a:ext cx="10034873" cy="6424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1527" algn="ctr">
              <a:tabLst>
                <a:tab pos="2285133" algn="l"/>
              </a:tabLst>
              <a:defRPr/>
            </a:pPr>
            <a:r>
              <a:rPr lang="en-US" sz="4175" b="1" spc="254">
                <a:solidFill>
                  <a:srgbClr val="484646"/>
                </a:solidFill>
                <a:latin typeface="Arial"/>
                <a:cs typeface="Arial"/>
              </a:rPr>
              <a:t>Anti-Virus</a:t>
            </a:r>
            <a:endParaRPr sz="4175" b="1">
              <a:latin typeface="Arial"/>
              <a:cs typeface="Arial"/>
            </a:endParaRP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20877EBC-62E7-4EC6-94B3-82F3ACB32DA3}"/>
              </a:ext>
            </a:extLst>
          </p:cNvPr>
          <p:cNvSpPr txBox="1"/>
          <p:nvPr/>
        </p:nvSpPr>
        <p:spPr>
          <a:xfrm>
            <a:off x="606829" y="1551127"/>
            <a:ext cx="11205556" cy="166199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 algn="ctr"/>
            <a:r>
              <a:rPr lang="en-US" sz="3600"/>
              <a:t>Dodatkowo cenną funkcjonalnością jest zachowywanie próbek plików zidentifykowanych jako złośliwe (możliwość późniejszej analizy)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2C82470-BA7F-42F2-8636-E93EE58CFA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1458" y="66563"/>
            <a:ext cx="1262120" cy="1212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8016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44A882EA-D419-4CC2-A934-BBA1FCE05273}"/>
              </a:ext>
            </a:extLst>
          </p:cNvPr>
          <p:cNvSpPr txBox="1"/>
          <p:nvPr/>
        </p:nvSpPr>
        <p:spPr>
          <a:xfrm>
            <a:off x="1475725" y="66624"/>
            <a:ext cx="10586966" cy="6424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1527">
              <a:tabLst>
                <a:tab pos="2285133" algn="l"/>
              </a:tabLst>
              <a:defRPr/>
            </a:pPr>
            <a:r>
              <a:rPr lang="en-US" sz="4175" b="1" spc="254">
                <a:solidFill>
                  <a:srgbClr val="484646"/>
                </a:solidFill>
                <a:latin typeface="Consolas" panose="020B0609020204030204" pitchFamily="49" charset="0"/>
                <a:cs typeface="Arial"/>
              </a:rPr>
              <a:t>Bezpośrednie artefakty systemowe</a:t>
            </a:r>
            <a:endParaRPr sz="4175" b="1">
              <a:latin typeface="Consolas" panose="020B0609020204030204" pitchFamily="49" charset="0"/>
              <a:cs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D5895B6-3F75-40C3-98F7-BD77CB67C50B}"/>
              </a:ext>
            </a:extLst>
          </p:cNvPr>
          <p:cNvSpPr txBox="1"/>
          <p:nvPr/>
        </p:nvSpPr>
        <p:spPr>
          <a:xfrm>
            <a:off x="175491" y="6317673"/>
            <a:ext cx="10437091" cy="3786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Źródło: </a:t>
            </a:r>
            <a:r>
              <a:rPr lang="en-US">
                <a:hlinkClick r:id="rId3"/>
              </a:rPr>
              <a:t>https://digital-forensics.sans.org/media/SANS_Poster_2018_Hunt_Evil_FINAL.pdf</a:t>
            </a:r>
            <a:endParaRPr lang="pl-PL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F03BF71-FA61-4E34-BC19-B7ADF513D0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591529"/>
            <a:ext cx="12192000" cy="3674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0586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44A882EA-D419-4CC2-A934-BBA1FCE05273}"/>
              </a:ext>
            </a:extLst>
          </p:cNvPr>
          <p:cNvSpPr txBox="1"/>
          <p:nvPr/>
        </p:nvSpPr>
        <p:spPr>
          <a:xfrm>
            <a:off x="307572" y="66563"/>
            <a:ext cx="11222182" cy="12849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1527">
              <a:tabLst>
                <a:tab pos="2285133" algn="l"/>
              </a:tabLst>
              <a:defRPr/>
            </a:pPr>
            <a:r>
              <a:rPr lang="en-US" sz="4175" b="1" spc="254">
                <a:solidFill>
                  <a:srgbClr val="484646"/>
                </a:solidFill>
                <a:latin typeface="Arial"/>
                <a:cs typeface="Arial"/>
              </a:rPr>
              <a:t>Data Loss Prevention/Data Leakage Prevention (DLP)</a:t>
            </a:r>
            <a:endParaRPr sz="4175" b="1">
              <a:latin typeface="Arial"/>
              <a:cs typeface="Arial"/>
            </a:endParaRPr>
          </a:p>
        </p:txBody>
      </p:sp>
      <p:sp>
        <p:nvSpPr>
          <p:cNvPr id="8" name="object 5">
            <a:extLst>
              <a:ext uri="{FF2B5EF4-FFF2-40B4-BE49-F238E27FC236}">
                <a16:creationId xmlns:a16="http://schemas.microsoft.com/office/drawing/2014/main" id="{898FE677-2147-4ABF-91A8-555A224AE081}"/>
              </a:ext>
            </a:extLst>
          </p:cNvPr>
          <p:cNvSpPr txBox="1"/>
          <p:nvPr/>
        </p:nvSpPr>
        <p:spPr>
          <a:xfrm>
            <a:off x="842782" y="1808821"/>
            <a:ext cx="10991664" cy="3877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en-US" sz="3600"/>
              <a:t>Zestaw dedykowanych rozwiązań i technologii mających na celu zapobiegać wyciekom danych</a:t>
            </a:r>
          </a:p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en-US" sz="3600"/>
              <a:t>Zazwyczaj w postaci oprogramowania działającego bezpośrednio na systemach, na których dane się znajdują</a:t>
            </a:r>
          </a:p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en-US" sz="3600"/>
              <a:t>Zadaniem jest zapobieganie kopiowania danych oznaczonych jako wrażliwe poza zasoby organizacji</a:t>
            </a:r>
            <a:endParaRPr lang="en-US" sz="3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3BC7BA-1B25-4196-AB03-1F8E31D359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4392" y="12519"/>
            <a:ext cx="1667608" cy="1111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74941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44A882EA-D419-4CC2-A934-BBA1FCE05273}"/>
              </a:ext>
            </a:extLst>
          </p:cNvPr>
          <p:cNvSpPr txBox="1"/>
          <p:nvPr/>
        </p:nvSpPr>
        <p:spPr>
          <a:xfrm>
            <a:off x="307572" y="66563"/>
            <a:ext cx="11222182" cy="12849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1527">
              <a:tabLst>
                <a:tab pos="2285133" algn="l"/>
              </a:tabLst>
              <a:defRPr/>
            </a:pPr>
            <a:r>
              <a:rPr lang="en-US" sz="4175" b="1" spc="254">
                <a:solidFill>
                  <a:srgbClr val="484646"/>
                </a:solidFill>
                <a:latin typeface="Arial"/>
                <a:cs typeface="Arial"/>
              </a:rPr>
              <a:t>Data Loss Prevention/Data Leakage Prevention (DLP)</a:t>
            </a:r>
            <a:endParaRPr sz="4175" b="1">
              <a:latin typeface="Arial"/>
              <a:cs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3BC7BA-1B25-4196-AB03-1F8E31D359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4392" y="12519"/>
            <a:ext cx="1667608" cy="1111739"/>
          </a:xfrm>
          <a:prstGeom prst="rect">
            <a:avLst/>
          </a:prstGeom>
        </p:spPr>
      </p:pic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07140F5C-ED05-4441-A9D3-2C8A09FC56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9538" y="2035834"/>
            <a:ext cx="6171597" cy="4755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28501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44A882EA-D419-4CC2-A934-BBA1FCE05273}"/>
              </a:ext>
            </a:extLst>
          </p:cNvPr>
          <p:cNvSpPr txBox="1"/>
          <p:nvPr/>
        </p:nvSpPr>
        <p:spPr>
          <a:xfrm>
            <a:off x="1494880" y="66563"/>
            <a:ext cx="10034873" cy="6424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1527" algn="ctr">
              <a:tabLst>
                <a:tab pos="2285133" algn="l"/>
              </a:tabLst>
              <a:defRPr/>
            </a:pPr>
            <a:r>
              <a:rPr lang="en-US" sz="4175" b="1" spc="254">
                <a:solidFill>
                  <a:srgbClr val="484646"/>
                </a:solidFill>
                <a:latin typeface="Arial"/>
                <a:cs typeface="Arial"/>
              </a:rPr>
              <a:t>IDS/IPS</a:t>
            </a:r>
            <a:endParaRPr sz="4175" b="1">
              <a:latin typeface="Arial"/>
              <a:cs typeface="Arial"/>
            </a:endParaRP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20877EBC-62E7-4EC6-94B3-82F3ACB32DA3}"/>
              </a:ext>
            </a:extLst>
          </p:cNvPr>
          <p:cNvSpPr txBox="1"/>
          <p:nvPr/>
        </p:nvSpPr>
        <p:spPr>
          <a:xfrm>
            <a:off x="776280" y="1517876"/>
            <a:ext cx="11335363" cy="443198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en-US" sz="3600"/>
              <a:t>IDS - Intrusion Detection System</a:t>
            </a:r>
          </a:p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en-US" sz="3600"/>
              <a:t>IPS - Intrusion Prevention System (IDS z możliwością blokowania (prewencja))</a:t>
            </a:r>
          </a:p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en-US" sz="3600"/>
              <a:t>NIDS - Network-based Intrusion Detection System - detekcje oparte o analizę ruchu sieciowego (np. snort, Bro)</a:t>
            </a:r>
          </a:p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en-US" sz="3600"/>
              <a:t>HIDS - Host-based Intrusion Detection/Prevention System - detekcje oparte o analizę zdarzeń lokalnych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BE44EC8D-D836-4E10-A912-51E1904226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35095" y="0"/>
            <a:ext cx="192405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78151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44A882EA-D419-4CC2-A934-BBA1FCE05273}"/>
              </a:ext>
            </a:extLst>
          </p:cNvPr>
          <p:cNvSpPr txBox="1"/>
          <p:nvPr/>
        </p:nvSpPr>
        <p:spPr>
          <a:xfrm>
            <a:off x="1494880" y="66563"/>
            <a:ext cx="10034873" cy="6424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1527" algn="ctr">
              <a:tabLst>
                <a:tab pos="2285133" algn="l"/>
              </a:tabLst>
              <a:defRPr/>
            </a:pPr>
            <a:r>
              <a:rPr lang="en-US" sz="4175" b="1" spc="254">
                <a:solidFill>
                  <a:srgbClr val="484646"/>
                </a:solidFill>
                <a:latin typeface="Arial"/>
                <a:cs typeface="Arial"/>
              </a:rPr>
              <a:t>SIEM</a:t>
            </a:r>
            <a:endParaRPr sz="4175" b="1">
              <a:latin typeface="Arial"/>
              <a:cs typeface="Arial"/>
            </a:endParaRP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20877EBC-62E7-4EC6-94B3-82F3ACB32DA3}"/>
              </a:ext>
            </a:extLst>
          </p:cNvPr>
          <p:cNvSpPr txBox="1"/>
          <p:nvPr/>
        </p:nvSpPr>
        <p:spPr>
          <a:xfrm>
            <a:off x="826157" y="1783883"/>
            <a:ext cx="10994541" cy="43396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 algn="ctr"/>
            <a:r>
              <a:rPr lang="en-US" sz="3600" u="sng"/>
              <a:t>SIEM - Security Information Event Management</a:t>
            </a:r>
          </a:p>
          <a:p>
            <a:pPr lvl="0"/>
            <a:endParaRPr lang="en-US" sz="3600"/>
          </a:p>
          <a:p>
            <a:pPr marL="571500" lvl="0" indent="-571500" algn="ctr">
              <a:buFont typeface="Arial" panose="020B0604020202020204" pitchFamily="34" charset="0"/>
              <a:buChar char="•"/>
            </a:pPr>
            <a:r>
              <a:rPr lang="en-US" sz="3000"/>
              <a:t>W pełni zautomatyzowane, ciągłe zbieranie, archiwizowanie i analizowanie w czasie rzeczywistym zdarzeń użytecznych z punktu widzenia bezpieczeństwa z wszelkich możliwych źródeł</a:t>
            </a:r>
          </a:p>
          <a:p>
            <a:pPr marL="571500" indent="-571500" algn="ctr">
              <a:buFont typeface="Arial" panose="020B0604020202020204" pitchFamily="34" charset="0"/>
              <a:buChar char="•"/>
            </a:pPr>
            <a:r>
              <a:rPr lang="en-US" sz="3000"/>
              <a:t>Scentralizowane przechowywanie i przetwarzanie logów z tak wielu źródeł, jak to możliwe - skala bardzo szybko ogranicza możliwą ilość zdarzeń, które można przesyłać, analizować i przechowywać (retencja)</a:t>
            </a:r>
          </a:p>
        </p:txBody>
      </p:sp>
      <p:pic>
        <p:nvPicPr>
          <p:cNvPr id="3" name="Picture 2" descr="Graphical user interface, icon&#10;&#10;Description automatically generated">
            <a:extLst>
              <a:ext uri="{FF2B5EF4-FFF2-40B4-BE49-F238E27FC236}">
                <a16:creationId xmlns:a16="http://schemas.microsoft.com/office/drawing/2014/main" id="{587CC585-1B5F-4CD7-93AB-A5687705F3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5454" y="66563"/>
            <a:ext cx="1543310" cy="1197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98207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44A882EA-D419-4CC2-A934-BBA1FCE05273}"/>
              </a:ext>
            </a:extLst>
          </p:cNvPr>
          <p:cNvSpPr txBox="1"/>
          <p:nvPr/>
        </p:nvSpPr>
        <p:spPr>
          <a:xfrm>
            <a:off x="1494880" y="66563"/>
            <a:ext cx="10034873" cy="6424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1527" algn="ctr">
              <a:tabLst>
                <a:tab pos="2285133" algn="l"/>
              </a:tabLst>
              <a:defRPr/>
            </a:pPr>
            <a:r>
              <a:rPr lang="en-US" sz="4175" b="1" spc="254">
                <a:solidFill>
                  <a:srgbClr val="484646"/>
                </a:solidFill>
                <a:latin typeface="Arial"/>
                <a:cs typeface="Arial"/>
              </a:rPr>
              <a:t>SIEM</a:t>
            </a:r>
            <a:endParaRPr sz="4175" b="1">
              <a:latin typeface="Arial"/>
              <a:cs typeface="Arial"/>
            </a:endParaRP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20877EBC-62E7-4EC6-94B3-82F3ACB32DA3}"/>
              </a:ext>
            </a:extLst>
          </p:cNvPr>
          <p:cNvSpPr txBox="1"/>
          <p:nvPr/>
        </p:nvSpPr>
        <p:spPr>
          <a:xfrm>
            <a:off x="826157" y="1783883"/>
            <a:ext cx="10994541" cy="33239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/>
            <a:r>
              <a:rPr lang="en-US" sz="3600"/>
              <a:t>Służy zarówno do:</a:t>
            </a:r>
          </a:p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en-US" sz="3600"/>
              <a:t>wykrywania incydentów na bieżąco (analiza w czasie "rzeczywistym")</a:t>
            </a:r>
          </a:p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en-US" sz="3600"/>
              <a:t>dowód elektroniczny, źródło, do którego można sięgnąć podczas wyjaśniania incydentu (znów kluczem jest tutaj czas odpowiedzi -  retencja!)</a:t>
            </a:r>
          </a:p>
        </p:txBody>
      </p:sp>
      <p:pic>
        <p:nvPicPr>
          <p:cNvPr id="3" name="Picture 2" descr="Graphical user interface, icon&#10;&#10;Description automatically generated">
            <a:extLst>
              <a:ext uri="{FF2B5EF4-FFF2-40B4-BE49-F238E27FC236}">
                <a16:creationId xmlns:a16="http://schemas.microsoft.com/office/drawing/2014/main" id="{587CC585-1B5F-4CD7-93AB-A5687705F3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5454" y="66563"/>
            <a:ext cx="1543310" cy="1197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27996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44A882EA-D419-4CC2-A934-BBA1FCE05273}"/>
              </a:ext>
            </a:extLst>
          </p:cNvPr>
          <p:cNvSpPr txBox="1"/>
          <p:nvPr/>
        </p:nvSpPr>
        <p:spPr>
          <a:xfrm>
            <a:off x="1494880" y="66563"/>
            <a:ext cx="10034873" cy="6424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1527" algn="ctr">
              <a:tabLst>
                <a:tab pos="2285133" algn="l"/>
              </a:tabLst>
              <a:defRPr/>
            </a:pPr>
            <a:r>
              <a:rPr lang="en-US" sz="4175" b="1" spc="254">
                <a:solidFill>
                  <a:srgbClr val="484646"/>
                </a:solidFill>
                <a:latin typeface="Arial"/>
                <a:cs typeface="Arial"/>
              </a:rPr>
              <a:t>SIEM - źródła</a:t>
            </a:r>
            <a:endParaRPr sz="4175" b="1">
              <a:latin typeface="Arial"/>
              <a:cs typeface="Arial"/>
            </a:endParaRP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20877EBC-62E7-4EC6-94B3-82F3ACB32DA3}"/>
              </a:ext>
            </a:extLst>
          </p:cNvPr>
          <p:cNvSpPr txBox="1"/>
          <p:nvPr/>
        </p:nvSpPr>
        <p:spPr>
          <a:xfrm>
            <a:off x="826157" y="1783883"/>
            <a:ext cx="10994541" cy="3877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/>
              <a:t>Anti-Virus logs</a:t>
            </a:r>
          </a:p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en-US" sz="3600"/>
              <a:t>Windows event logs (Security, Application, Sysmon)</a:t>
            </a:r>
          </a:p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en-US" sz="3600"/>
              <a:t>Application logs (custom)</a:t>
            </a:r>
          </a:p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en-US" sz="3600"/>
              <a:t>GNU/Linux logs (audit, security, auth, messages, dmesg)</a:t>
            </a:r>
          </a:p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en-US" sz="3600"/>
              <a:t>Web Application Firewall logs</a:t>
            </a:r>
          </a:p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en-US" sz="3600"/>
              <a:t>Firewall logs</a:t>
            </a:r>
          </a:p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en-US" sz="3600"/>
              <a:t>IDS (NIDS/HIDS) logs</a:t>
            </a:r>
          </a:p>
        </p:txBody>
      </p:sp>
      <p:pic>
        <p:nvPicPr>
          <p:cNvPr id="6" name="Picture 5" descr="Graphical user interface, icon&#10;&#10;Description automatically generated">
            <a:extLst>
              <a:ext uri="{FF2B5EF4-FFF2-40B4-BE49-F238E27FC236}">
                <a16:creationId xmlns:a16="http://schemas.microsoft.com/office/drawing/2014/main" id="{95088D0A-81EE-4C8F-BFBC-FD7A086617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5454" y="66563"/>
            <a:ext cx="1543310" cy="1197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68492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44A882EA-D419-4CC2-A934-BBA1FCE05273}"/>
              </a:ext>
            </a:extLst>
          </p:cNvPr>
          <p:cNvSpPr txBox="1"/>
          <p:nvPr/>
        </p:nvSpPr>
        <p:spPr>
          <a:xfrm>
            <a:off x="1494880" y="66563"/>
            <a:ext cx="10034873" cy="6424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1527" algn="ctr">
              <a:tabLst>
                <a:tab pos="2285133" algn="l"/>
              </a:tabLst>
              <a:defRPr/>
            </a:pPr>
            <a:r>
              <a:rPr lang="en-US" sz="4175" b="1" spc="254">
                <a:solidFill>
                  <a:srgbClr val="484646"/>
                </a:solidFill>
                <a:latin typeface="Arial"/>
                <a:cs typeface="Arial"/>
              </a:rPr>
              <a:t>SIEM - źródła</a:t>
            </a:r>
            <a:endParaRPr sz="4175" b="1">
              <a:latin typeface="Arial"/>
              <a:cs typeface="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3195854-2E06-4028-A8E2-F0414D2617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03817"/>
            <a:ext cx="12192000" cy="545036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02C84D0-D300-44BD-B389-E7D73E71EB23}"/>
              </a:ext>
            </a:extLst>
          </p:cNvPr>
          <p:cNvSpPr txBox="1"/>
          <p:nvPr/>
        </p:nvSpPr>
        <p:spPr>
          <a:xfrm>
            <a:off x="350980" y="6197600"/>
            <a:ext cx="10631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Źródło: </a:t>
            </a:r>
            <a:r>
              <a:rPr lang="pl-PL">
                <a:hlinkClick r:id="rId4"/>
              </a:rPr>
              <a:t>https://www.leaseweb.com/sites/default/files/Images/09_Products/siem-soc-diagram%402x.png</a:t>
            </a:r>
            <a:r>
              <a:rPr lang="en-US">
                <a:hlinkClick r:id="rId4"/>
              </a:rPr>
              <a:t> </a:t>
            </a:r>
            <a:endParaRPr lang="pl-PL"/>
          </a:p>
        </p:txBody>
      </p:sp>
      <p:pic>
        <p:nvPicPr>
          <p:cNvPr id="7" name="Picture 6" descr="Graphical user interface, icon&#10;&#10;Description automatically generated">
            <a:extLst>
              <a:ext uri="{FF2B5EF4-FFF2-40B4-BE49-F238E27FC236}">
                <a16:creationId xmlns:a16="http://schemas.microsoft.com/office/drawing/2014/main" id="{820477D3-9C81-43E7-9702-4C3FCBE900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5454" y="66563"/>
            <a:ext cx="1543310" cy="1197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18818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44A882EA-D419-4CC2-A934-BBA1FCE05273}"/>
              </a:ext>
            </a:extLst>
          </p:cNvPr>
          <p:cNvSpPr txBox="1"/>
          <p:nvPr/>
        </p:nvSpPr>
        <p:spPr>
          <a:xfrm>
            <a:off x="263236" y="49999"/>
            <a:ext cx="10034873" cy="6424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1527" algn="ctr">
              <a:tabLst>
                <a:tab pos="2285133" algn="l"/>
              </a:tabLst>
              <a:defRPr/>
            </a:pPr>
            <a:r>
              <a:rPr lang="en-US" sz="4175" b="1" spc="254">
                <a:solidFill>
                  <a:srgbClr val="484646"/>
                </a:solidFill>
                <a:latin typeface="Arial"/>
                <a:cs typeface="Arial"/>
              </a:rPr>
              <a:t>SIEM - popularne rozwiązania</a:t>
            </a:r>
            <a:endParaRPr sz="4175" b="1">
              <a:latin typeface="Arial"/>
              <a:cs typeface="Arial"/>
            </a:endParaRPr>
          </a:p>
        </p:txBody>
      </p:sp>
      <p:pic>
        <p:nvPicPr>
          <p:cNvPr id="6" name="Picture 5" descr="Graphical user interface, icon&#10;&#10;Description automatically generated">
            <a:extLst>
              <a:ext uri="{FF2B5EF4-FFF2-40B4-BE49-F238E27FC236}">
                <a16:creationId xmlns:a16="http://schemas.microsoft.com/office/drawing/2014/main" id="{F0AAEA4E-ABCC-463E-97E7-876592A8A8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5454" y="66563"/>
            <a:ext cx="1543310" cy="119745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75D3F4C-E6A9-4885-AC0A-0AE245DB8958}"/>
              </a:ext>
            </a:extLst>
          </p:cNvPr>
          <p:cNvSpPr txBox="1"/>
          <p:nvPr/>
        </p:nvSpPr>
        <p:spPr>
          <a:xfrm>
            <a:off x="549252" y="1644162"/>
            <a:ext cx="11093495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400"/>
              <a:t>SolarWinds Security Event Manager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400"/>
              <a:t>Datadog Security Monitoring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400"/>
              <a:t>ManageEngine EventLog Analyzer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400"/>
              <a:t>Splunk Enterprise Security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400"/>
              <a:t>OSSEC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400"/>
              <a:t>LogRhythm NextGen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400"/>
              <a:t>AT&amp;T Cybersecurity AlienVault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400"/>
              <a:t>RSA NetWitness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400"/>
              <a:t>HP ArcSight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400"/>
              <a:t>IBM QRadar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400"/>
              <a:t>McAfee Enterprise Security Manager</a:t>
            </a:r>
          </a:p>
        </p:txBody>
      </p:sp>
    </p:spTree>
    <p:extLst>
      <p:ext uri="{BB962C8B-B14F-4D97-AF65-F5344CB8AC3E}">
        <p14:creationId xmlns:p14="http://schemas.microsoft.com/office/powerpoint/2010/main" val="308851600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44A882EA-D419-4CC2-A934-BBA1FCE05273}"/>
              </a:ext>
            </a:extLst>
          </p:cNvPr>
          <p:cNvSpPr txBox="1"/>
          <p:nvPr/>
        </p:nvSpPr>
        <p:spPr>
          <a:xfrm>
            <a:off x="1494880" y="66563"/>
            <a:ext cx="10034873" cy="6424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1527" algn="ctr">
              <a:tabLst>
                <a:tab pos="2285133" algn="l"/>
              </a:tabLst>
              <a:defRPr/>
            </a:pPr>
            <a:r>
              <a:rPr lang="en-US" sz="4175" b="1" spc="254">
                <a:solidFill>
                  <a:srgbClr val="484646"/>
                </a:solidFill>
                <a:latin typeface="Arial"/>
                <a:cs typeface="Arial"/>
              </a:rPr>
              <a:t>Detekcje</a:t>
            </a:r>
            <a:endParaRPr sz="4175" b="1">
              <a:latin typeface="Arial"/>
              <a:cs typeface="Arial"/>
            </a:endParaRP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20877EBC-62E7-4EC6-94B3-82F3ACB32DA3}"/>
              </a:ext>
            </a:extLst>
          </p:cNvPr>
          <p:cNvSpPr txBox="1"/>
          <p:nvPr/>
        </p:nvSpPr>
        <p:spPr>
          <a:xfrm>
            <a:off x="832553" y="1260498"/>
            <a:ext cx="10994541" cy="39395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3200"/>
              <a:t>Wszystkie reguły detekcji (zarówno w AV, EDR jak i SIEM) opierają się o </a:t>
            </a:r>
            <a:r>
              <a:rPr lang="en-US" sz="3200" b="1"/>
              <a:t>zdarzenia bazowe</a:t>
            </a:r>
            <a:r>
              <a:rPr lang="en-US" sz="3200"/>
              <a:t>, np: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/>
              <a:t>nawiązanie połączenia sieciowego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/>
              <a:t>stworzenie/modyfikacja/usunięcie/odczyt pliku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/>
              <a:t>uruchomienie/zakończenie procesu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/>
              <a:t>zmiana konfiguracji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/>
              <a:t>zdarzenia uwierzytelniania (zalogowanie się użytkownika do systemu)</a:t>
            </a:r>
          </a:p>
        </p:txBody>
      </p:sp>
      <p:pic>
        <p:nvPicPr>
          <p:cNvPr id="3" name="Picture 2" descr="A picture containing icon&#10;&#10;Description automatically generated">
            <a:extLst>
              <a:ext uri="{FF2B5EF4-FFF2-40B4-BE49-F238E27FC236}">
                <a16:creationId xmlns:a16="http://schemas.microsoft.com/office/drawing/2014/main" id="{7F8502C5-BBC6-470D-A97C-8AB69A476B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7392" y="66563"/>
            <a:ext cx="1064722" cy="1064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2309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44A882EA-D419-4CC2-A934-BBA1FCE05273}"/>
              </a:ext>
            </a:extLst>
          </p:cNvPr>
          <p:cNvSpPr txBox="1"/>
          <p:nvPr/>
        </p:nvSpPr>
        <p:spPr>
          <a:xfrm>
            <a:off x="1494880" y="66563"/>
            <a:ext cx="10034873" cy="6424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1527" algn="ctr">
              <a:tabLst>
                <a:tab pos="2285133" algn="l"/>
              </a:tabLst>
              <a:defRPr/>
            </a:pPr>
            <a:r>
              <a:rPr lang="en-US" sz="4175" b="1" spc="254">
                <a:solidFill>
                  <a:srgbClr val="484646"/>
                </a:solidFill>
                <a:latin typeface="Arial"/>
                <a:cs typeface="Arial"/>
              </a:rPr>
              <a:t>Detekcje</a:t>
            </a:r>
            <a:endParaRPr sz="4175" b="1">
              <a:latin typeface="Arial"/>
              <a:cs typeface="Arial"/>
            </a:endParaRP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20877EBC-62E7-4EC6-94B3-82F3ACB32DA3}"/>
              </a:ext>
            </a:extLst>
          </p:cNvPr>
          <p:cNvSpPr txBox="1"/>
          <p:nvPr/>
        </p:nvSpPr>
        <p:spPr>
          <a:xfrm>
            <a:off x="832553" y="1260498"/>
            <a:ext cx="10994541" cy="49244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3200"/>
              <a:t>Zdarzenia bazowe mają zarówno uniwersalne jak i specyficzne właściwości, np: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/>
              <a:t>czas (ang. </a:t>
            </a:r>
            <a:r>
              <a:rPr lang="en-US" sz="3200" i="1"/>
              <a:t>timestamp</a:t>
            </a:r>
            <a:r>
              <a:rPr lang="en-US" sz="3200"/>
              <a:t>) - wszystkie zdarzenia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/>
              <a:t>status (udane/nieudane) - praktycznie wszystkie zdarzenia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/>
              <a:t>nazwa hosta, adres IP - zdarzenia sieciowe, uwierzytelnianie zdalne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/>
              <a:t>port - zdarzenia sieciowe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/>
              <a:t>nazwa pliku - np. operacje systemu plików (tworzenie/usuwanie/odczyt), ale również np. tworzenie procesu</a:t>
            </a:r>
          </a:p>
        </p:txBody>
      </p:sp>
      <p:pic>
        <p:nvPicPr>
          <p:cNvPr id="6" name="Picture 5" descr="A picture containing icon&#10;&#10;Description automatically generated">
            <a:extLst>
              <a:ext uri="{FF2B5EF4-FFF2-40B4-BE49-F238E27FC236}">
                <a16:creationId xmlns:a16="http://schemas.microsoft.com/office/drawing/2014/main" id="{B5FBFE22-49D8-4E18-B11B-4F3A996631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7392" y="66563"/>
            <a:ext cx="1064722" cy="1064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5608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44A882EA-D419-4CC2-A934-BBA1FCE05273}"/>
              </a:ext>
            </a:extLst>
          </p:cNvPr>
          <p:cNvSpPr txBox="1"/>
          <p:nvPr/>
        </p:nvSpPr>
        <p:spPr>
          <a:xfrm>
            <a:off x="1475725" y="66624"/>
            <a:ext cx="10586966" cy="6424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1527">
              <a:tabLst>
                <a:tab pos="2285133" algn="l"/>
              </a:tabLst>
              <a:defRPr/>
            </a:pPr>
            <a:r>
              <a:rPr lang="en-US" sz="4175" b="1" spc="254">
                <a:solidFill>
                  <a:srgbClr val="484646"/>
                </a:solidFill>
                <a:latin typeface="Consolas" panose="020B0609020204030204" pitchFamily="49" charset="0"/>
                <a:cs typeface="Arial"/>
              </a:rPr>
              <a:t>Bezpośrednie artefakty systemowe</a:t>
            </a:r>
            <a:endParaRPr sz="4175" b="1">
              <a:latin typeface="Consolas" panose="020B0609020204030204" pitchFamily="49" charset="0"/>
              <a:cs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D5895B6-3F75-40C3-98F7-BD77CB67C50B}"/>
              </a:ext>
            </a:extLst>
          </p:cNvPr>
          <p:cNvSpPr txBox="1"/>
          <p:nvPr/>
        </p:nvSpPr>
        <p:spPr>
          <a:xfrm>
            <a:off x="175491" y="6317673"/>
            <a:ext cx="10437091" cy="3786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Źródło: </a:t>
            </a:r>
            <a:r>
              <a:rPr lang="en-US">
                <a:hlinkClick r:id="rId3"/>
              </a:rPr>
              <a:t>https://digital-forensics.sans.org/media/SANS_Poster_2018_Hunt_Evil_FINAL.pdf</a:t>
            </a:r>
            <a:endParaRPr lang="pl-P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4586CD-652E-4982-B4AD-09444C78F2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121299"/>
            <a:ext cx="12192000" cy="2615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18804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44A882EA-D419-4CC2-A934-BBA1FCE05273}"/>
              </a:ext>
            </a:extLst>
          </p:cNvPr>
          <p:cNvSpPr txBox="1"/>
          <p:nvPr/>
        </p:nvSpPr>
        <p:spPr>
          <a:xfrm>
            <a:off x="1494880" y="66563"/>
            <a:ext cx="10034873" cy="6424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1527" algn="ctr">
              <a:tabLst>
                <a:tab pos="2285133" algn="l"/>
              </a:tabLst>
              <a:defRPr/>
            </a:pPr>
            <a:r>
              <a:rPr lang="en-US" sz="4175" b="1" spc="254">
                <a:solidFill>
                  <a:srgbClr val="484646"/>
                </a:solidFill>
                <a:latin typeface="Arial"/>
                <a:cs typeface="Arial"/>
              </a:rPr>
              <a:t>Detekcje</a:t>
            </a:r>
            <a:endParaRPr sz="4175" b="1">
              <a:latin typeface="Arial"/>
              <a:cs typeface="Arial"/>
            </a:endParaRP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20877EBC-62E7-4EC6-94B3-82F3ACB32DA3}"/>
              </a:ext>
            </a:extLst>
          </p:cNvPr>
          <p:cNvSpPr txBox="1"/>
          <p:nvPr/>
        </p:nvSpPr>
        <p:spPr>
          <a:xfrm>
            <a:off x="832553" y="1750949"/>
            <a:ext cx="10994541" cy="246221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3200"/>
              <a:t>Na podstawie zdarzeń bazowych buduje się reguły detekcji: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/>
              <a:t>proste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/>
              <a:t>zagregowane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/>
              <a:t>korelacyjne</a:t>
            </a:r>
          </a:p>
          <a:p>
            <a:endParaRPr lang="en-US" sz="3200"/>
          </a:p>
        </p:txBody>
      </p:sp>
      <p:pic>
        <p:nvPicPr>
          <p:cNvPr id="6" name="Picture 5" descr="A picture containing icon&#10;&#10;Description automatically generated">
            <a:extLst>
              <a:ext uri="{FF2B5EF4-FFF2-40B4-BE49-F238E27FC236}">
                <a16:creationId xmlns:a16="http://schemas.microsoft.com/office/drawing/2014/main" id="{F5312386-8C0E-4DB0-BC00-6D370098E6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7392" y="66563"/>
            <a:ext cx="1064722" cy="1064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54383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44A882EA-D419-4CC2-A934-BBA1FCE05273}"/>
              </a:ext>
            </a:extLst>
          </p:cNvPr>
          <p:cNvSpPr txBox="1"/>
          <p:nvPr/>
        </p:nvSpPr>
        <p:spPr>
          <a:xfrm>
            <a:off x="1494880" y="66563"/>
            <a:ext cx="10034873" cy="6424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1527" algn="ctr">
              <a:tabLst>
                <a:tab pos="2285133" algn="l"/>
              </a:tabLst>
              <a:defRPr/>
            </a:pPr>
            <a:r>
              <a:rPr lang="en-US" sz="4175" b="1" spc="254">
                <a:solidFill>
                  <a:srgbClr val="484646"/>
                </a:solidFill>
                <a:latin typeface="Arial"/>
                <a:cs typeface="Arial"/>
              </a:rPr>
              <a:t>Reguły proste</a:t>
            </a:r>
            <a:endParaRPr sz="4175" b="1">
              <a:latin typeface="Arial"/>
              <a:cs typeface="Arial"/>
            </a:endParaRP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20877EBC-62E7-4EC6-94B3-82F3ACB32DA3}"/>
              </a:ext>
            </a:extLst>
          </p:cNvPr>
          <p:cNvSpPr txBox="1"/>
          <p:nvPr/>
        </p:nvSpPr>
        <p:spPr>
          <a:xfrm>
            <a:off x="832553" y="1260498"/>
            <a:ext cx="10994541" cy="49244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3200"/>
              <a:t>Oparte o jedno zdarzenie i warunek jego właściwości, np: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/>
              <a:t>pojawienie się pliku o sumie kontrolnej 84fc402b0433365980ad36df89450b96d9141f76fafc69b58601de51c9b3b397 (Mimikatz)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/>
              <a:t>próba nawiązania połączenia sieciowego z adresem IP 39.101.184.55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/>
              <a:t>wyłączenie serwisu Windows Firewall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/>
              <a:t>process nadpisujący pamięć innego procesu (process injection)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/>
              <a:t>nieudana próba zalogowania (zdarzenie uwierzytelniania)</a:t>
            </a:r>
          </a:p>
          <a:p>
            <a:endParaRPr lang="en-US" sz="3200"/>
          </a:p>
        </p:txBody>
      </p:sp>
      <p:pic>
        <p:nvPicPr>
          <p:cNvPr id="6" name="Picture 5" descr="A picture containing icon&#10;&#10;Description automatically generated">
            <a:extLst>
              <a:ext uri="{FF2B5EF4-FFF2-40B4-BE49-F238E27FC236}">
                <a16:creationId xmlns:a16="http://schemas.microsoft.com/office/drawing/2014/main" id="{DF41495F-C993-4091-BB11-BA9AE96D9B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7392" y="66563"/>
            <a:ext cx="1064722" cy="1064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48605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44A882EA-D419-4CC2-A934-BBA1FCE05273}"/>
              </a:ext>
            </a:extLst>
          </p:cNvPr>
          <p:cNvSpPr txBox="1"/>
          <p:nvPr/>
        </p:nvSpPr>
        <p:spPr>
          <a:xfrm>
            <a:off x="1494880" y="66563"/>
            <a:ext cx="10034873" cy="6424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1527" algn="ctr">
              <a:tabLst>
                <a:tab pos="2285133" algn="l"/>
              </a:tabLst>
              <a:defRPr/>
            </a:pPr>
            <a:r>
              <a:rPr lang="en-US" sz="4175" b="1" spc="254">
                <a:solidFill>
                  <a:srgbClr val="484646"/>
                </a:solidFill>
                <a:latin typeface="Arial"/>
                <a:cs typeface="Arial"/>
              </a:rPr>
              <a:t>Reguły zagregowane</a:t>
            </a:r>
            <a:endParaRPr sz="4175" b="1">
              <a:latin typeface="Arial"/>
              <a:cs typeface="Arial"/>
            </a:endParaRP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20877EBC-62E7-4EC6-94B3-82F3ACB32DA3}"/>
              </a:ext>
            </a:extLst>
          </p:cNvPr>
          <p:cNvSpPr txBox="1"/>
          <p:nvPr/>
        </p:nvSpPr>
        <p:spPr>
          <a:xfrm>
            <a:off x="832553" y="1260498"/>
            <a:ext cx="10994541" cy="443198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3200"/>
              <a:t>Oparte o wystąpienie więcej niż jednego zdarzenia prostego o danym typie i właściwości, np: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/>
              <a:t>co najmniej 10 nieudanych logowań na danego użytkownika docelowego w ciągu godziny (</a:t>
            </a:r>
            <a:r>
              <a:rPr lang="en-US" sz="3200" i="1"/>
              <a:t>brute force</a:t>
            </a:r>
            <a:r>
              <a:rPr lang="en-US" sz="3200"/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/>
              <a:t>co najmniej 10 nieudanych logowań pochodzących z danego hosta (źródłowy adres IP) w ciągu doby (</a:t>
            </a:r>
            <a:r>
              <a:rPr lang="en-US" sz="3200" i="1"/>
              <a:t>brute force</a:t>
            </a:r>
            <a:r>
              <a:rPr lang="en-US" sz="3200"/>
              <a:t>/</a:t>
            </a:r>
            <a:r>
              <a:rPr lang="en-US" sz="3200" i="1"/>
              <a:t>password spray</a:t>
            </a:r>
            <a:r>
              <a:rPr lang="en-US" sz="3200"/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/>
              <a:t>co najmniej 60 plików otwartych przez dany process w ciągu 30 sekund (</a:t>
            </a:r>
            <a:r>
              <a:rPr lang="en-US" sz="3200" i="1"/>
              <a:t>potencjalny ransomware</a:t>
            </a:r>
            <a:r>
              <a:rPr lang="en-US" sz="3200"/>
              <a:t>)</a:t>
            </a:r>
          </a:p>
        </p:txBody>
      </p:sp>
      <p:pic>
        <p:nvPicPr>
          <p:cNvPr id="6" name="Picture 5" descr="A picture containing icon&#10;&#10;Description automatically generated">
            <a:extLst>
              <a:ext uri="{FF2B5EF4-FFF2-40B4-BE49-F238E27FC236}">
                <a16:creationId xmlns:a16="http://schemas.microsoft.com/office/drawing/2014/main" id="{B0EE2BCE-BA1A-4C2F-87E1-280E1C7BE6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7392" y="66563"/>
            <a:ext cx="1064722" cy="1064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19424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44A882EA-D419-4CC2-A934-BBA1FCE05273}"/>
              </a:ext>
            </a:extLst>
          </p:cNvPr>
          <p:cNvSpPr txBox="1"/>
          <p:nvPr/>
        </p:nvSpPr>
        <p:spPr>
          <a:xfrm>
            <a:off x="1494880" y="66563"/>
            <a:ext cx="10034873" cy="6424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1527" algn="ctr">
              <a:tabLst>
                <a:tab pos="2285133" algn="l"/>
              </a:tabLst>
              <a:defRPr/>
            </a:pPr>
            <a:r>
              <a:rPr lang="en-US" sz="4175" b="1" spc="254">
                <a:solidFill>
                  <a:srgbClr val="484646"/>
                </a:solidFill>
                <a:latin typeface="Arial"/>
                <a:cs typeface="Arial"/>
              </a:rPr>
              <a:t>Reguły korelacyjne</a:t>
            </a:r>
            <a:endParaRPr sz="4175" b="1">
              <a:latin typeface="Arial"/>
              <a:cs typeface="Arial"/>
            </a:endParaRP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20877EBC-62E7-4EC6-94B3-82F3ACB32DA3}"/>
              </a:ext>
            </a:extLst>
          </p:cNvPr>
          <p:cNvSpPr txBox="1"/>
          <p:nvPr/>
        </p:nvSpPr>
        <p:spPr>
          <a:xfrm>
            <a:off x="832553" y="1260498"/>
            <a:ext cx="10994541" cy="443198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3200"/>
              <a:t>Oparte o dowolne kombinacje zdarzeń prostych, np: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/>
              <a:t>udane zalogowanie się po co najmniej 20 wcześniejszych nieudanych próbach (</a:t>
            </a:r>
            <a:r>
              <a:rPr lang="en-US" sz="3200" i="1"/>
              <a:t>udany bruteforce</a:t>
            </a:r>
            <a:r>
              <a:rPr lang="en-US" sz="3200"/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/>
              <a:t>zalogowanie się na użytkownika administracyjnego i uruchomienie programu spoza odgórnie określonej listy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/>
              <a:t>wywołanie w ciągu godziny co najmniej 3 komend z danej listy (np. </a:t>
            </a:r>
            <a:r>
              <a:rPr lang="en-US" sz="3200" i="1"/>
              <a:t>systeminfo</a:t>
            </a:r>
            <a:r>
              <a:rPr lang="en-US" sz="3200"/>
              <a:t>, </a:t>
            </a:r>
            <a:r>
              <a:rPr lang="en-US" sz="3200" i="1"/>
              <a:t>ipconfig</a:t>
            </a:r>
            <a:r>
              <a:rPr lang="en-US" sz="3200"/>
              <a:t>, </a:t>
            </a:r>
            <a:r>
              <a:rPr lang="en-US" sz="3200" i="1"/>
              <a:t>nslookup, telnet, whoami</a:t>
            </a:r>
            <a:r>
              <a:rPr lang="en-US" sz="3200"/>
              <a:t>, </a:t>
            </a:r>
            <a:r>
              <a:rPr lang="en-US" sz="3200" i="1"/>
              <a:t>tasklist</a:t>
            </a:r>
            <a:r>
              <a:rPr lang="en-US" sz="3200"/>
              <a:t>, </a:t>
            </a:r>
            <a:r>
              <a:rPr lang="en-US" sz="3200" i="1"/>
              <a:t>sc</a:t>
            </a:r>
            <a:r>
              <a:rPr lang="en-US" sz="3200"/>
              <a:t>, </a:t>
            </a:r>
            <a:r>
              <a:rPr lang="en-US" sz="3200" i="1"/>
              <a:t>wmic</a:t>
            </a:r>
            <a:r>
              <a:rPr lang="en-US" sz="3200"/>
              <a:t>, </a:t>
            </a:r>
            <a:r>
              <a:rPr lang="en-US" sz="3200" i="1"/>
              <a:t>powershell, rundll32</a:t>
            </a:r>
            <a:r>
              <a:rPr lang="en-US" sz="3200"/>
              <a:t> - potencjalny ofensywny rekonesans)</a:t>
            </a:r>
          </a:p>
        </p:txBody>
      </p:sp>
      <p:pic>
        <p:nvPicPr>
          <p:cNvPr id="6" name="Picture 5" descr="A picture containing icon&#10;&#10;Description automatically generated">
            <a:extLst>
              <a:ext uri="{FF2B5EF4-FFF2-40B4-BE49-F238E27FC236}">
                <a16:creationId xmlns:a16="http://schemas.microsoft.com/office/drawing/2014/main" id="{E47A08BD-9535-46BA-9E96-0F1955F29C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7392" y="66563"/>
            <a:ext cx="1064722" cy="1064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88528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44A882EA-D419-4CC2-A934-BBA1FCE05273}"/>
              </a:ext>
            </a:extLst>
          </p:cNvPr>
          <p:cNvSpPr txBox="1"/>
          <p:nvPr/>
        </p:nvSpPr>
        <p:spPr>
          <a:xfrm>
            <a:off x="1494880" y="66563"/>
            <a:ext cx="10034873" cy="6424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1527" algn="ctr">
              <a:tabLst>
                <a:tab pos="2285133" algn="l"/>
              </a:tabLst>
              <a:defRPr/>
            </a:pPr>
            <a:r>
              <a:rPr lang="en-US" sz="4175" b="1" spc="254">
                <a:solidFill>
                  <a:srgbClr val="484646"/>
                </a:solidFill>
                <a:latin typeface="Arial"/>
                <a:cs typeface="Arial"/>
              </a:rPr>
              <a:t>Detekcje - scenariusze</a:t>
            </a:r>
            <a:endParaRPr sz="4175" b="1">
              <a:latin typeface="Arial"/>
              <a:cs typeface="Arial"/>
            </a:endParaRP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20877EBC-62E7-4EC6-94B3-82F3ACB32DA3}"/>
              </a:ext>
            </a:extLst>
          </p:cNvPr>
          <p:cNvSpPr txBox="1"/>
          <p:nvPr/>
        </p:nvSpPr>
        <p:spPr>
          <a:xfrm>
            <a:off x="832553" y="1260498"/>
            <a:ext cx="10994541" cy="39395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3200"/>
              <a:t>Większość reguł (zarówno w AV, EDR jak i SIEM) opiera się o </a:t>
            </a:r>
            <a:r>
              <a:rPr lang="en-US" sz="3200" b="1"/>
              <a:t>scenariusze wprost niepożądane (blacklist)</a:t>
            </a:r>
            <a:r>
              <a:rPr lang="en-US" sz="3200"/>
              <a:t>, np: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/>
              <a:t>wykrycie obecności/użycia narzędzia ofensywnego (np. </a:t>
            </a:r>
            <a:r>
              <a:rPr lang="en-US" sz="3200" i="1"/>
              <a:t>nmap</a:t>
            </a:r>
            <a:r>
              <a:rPr lang="en-US" sz="3200"/>
              <a:t>, </a:t>
            </a:r>
            <a:r>
              <a:rPr lang="en-US" sz="3200" i="1"/>
              <a:t>mimikatz</a:t>
            </a:r>
            <a:r>
              <a:rPr lang="en-US" sz="3200"/>
              <a:t>, </a:t>
            </a:r>
            <a:r>
              <a:rPr lang="en-US" sz="3200" i="1"/>
              <a:t>Bloodhound</a:t>
            </a:r>
            <a:r>
              <a:rPr lang="en-US" sz="3200"/>
              <a:t>) lub wykrycie malware na baize: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/>
              <a:t>sygnatury (suma kontrolna/ciąg znaków/reguła YARA)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/>
              <a:t>nazwy pliku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/>
              <a:t>heurystyki (wzorce zachowań)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/>
              <a:t>kombinacji powyższych (AI, machine learning)</a:t>
            </a:r>
          </a:p>
        </p:txBody>
      </p:sp>
      <p:pic>
        <p:nvPicPr>
          <p:cNvPr id="6" name="Picture 5" descr="A picture containing icon&#10;&#10;Description automatically generated">
            <a:extLst>
              <a:ext uri="{FF2B5EF4-FFF2-40B4-BE49-F238E27FC236}">
                <a16:creationId xmlns:a16="http://schemas.microsoft.com/office/drawing/2014/main" id="{59BEE7F0-EAE7-48D4-B440-A48356C935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7392" y="66563"/>
            <a:ext cx="1064722" cy="1064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2892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44A882EA-D419-4CC2-A934-BBA1FCE05273}"/>
              </a:ext>
            </a:extLst>
          </p:cNvPr>
          <p:cNvSpPr txBox="1"/>
          <p:nvPr/>
        </p:nvSpPr>
        <p:spPr>
          <a:xfrm>
            <a:off x="1494880" y="66563"/>
            <a:ext cx="10034873" cy="6424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1527" algn="ctr">
              <a:tabLst>
                <a:tab pos="2285133" algn="l"/>
              </a:tabLst>
              <a:defRPr/>
            </a:pPr>
            <a:r>
              <a:rPr lang="en-US" sz="4175" b="1" spc="254">
                <a:solidFill>
                  <a:srgbClr val="484646"/>
                </a:solidFill>
                <a:latin typeface="Arial"/>
                <a:cs typeface="Arial"/>
              </a:rPr>
              <a:t>Detekcje - scenariusze</a:t>
            </a:r>
            <a:endParaRPr sz="4175" b="1">
              <a:latin typeface="Arial"/>
              <a:cs typeface="Arial"/>
            </a:endParaRP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20877EBC-62E7-4EC6-94B3-82F3ACB32DA3}"/>
              </a:ext>
            </a:extLst>
          </p:cNvPr>
          <p:cNvSpPr txBox="1"/>
          <p:nvPr/>
        </p:nvSpPr>
        <p:spPr>
          <a:xfrm>
            <a:off x="849178" y="1119182"/>
            <a:ext cx="10994541" cy="49244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/>
              <a:t>konkretnych zdarzeń systemowych, np: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/>
              <a:t>zdarzenia logowania (udane, nieudane)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/>
              <a:t>uzyskania dostępu do zasobu (udane, nieudane)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/>
              <a:t>połączenia sieciowe (zaakceptowane, odrzucone)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/>
              <a:t>próba nadpisania pliku wykonywalnego/konfiguracyjnego, itd.  (udana, nieudana)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/>
              <a:t>modyfikacja jednego działającego procesu przez drugi (process injection)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/>
              <a:t>jakiekolwiek reguły odzwierciedlające techniki z macierzy MITRE ATT&amp;CK</a:t>
            </a:r>
          </a:p>
        </p:txBody>
      </p:sp>
      <p:pic>
        <p:nvPicPr>
          <p:cNvPr id="6" name="Picture 5" descr="A picture containing icon&#10;&#10;Description automatically generated">
            <a:extLst>
              <a:ext uri="{FF2B5EF4-FFF2-40B4-BE49-F238E27FC236}">
                <a16:creationId xmlns:a16="http://schemas.microsoft.com/office/drawing/2014/main" id="{7BE053CA-1698-432A-BA9C-DBE0762C2B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7392" y="66563"/>
            <a:ext cx="1064722" cy="1064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3244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44A882EA-D419-4CC2-A934-BBA1FCE05273}"/>
              </a:ext>
            </a:extLst>
          </p:cNvPr>
          <p:cNvSpPr txBox="1"/>
          <p:nvPr/>
        </p:nvSpPr>
        <p:spPr>
          <a:xfrm>
            <a:off x="1503673" y="62788"/>
            <a:ext cx="10034873" cy="12849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1527" algn="ctr">
              <a:tabLst>
                <a:tab pos="2285133" algn="l"/>
              </a:tabLst>
              <a:defRPr/>
            </a:pPr>
            <a:r>
              <a:rPr lang="en-US" sz="4175" b="1" spc="254">
                <a:solidFill>
                  <a:srgbClr val="484646"/>
                </a:solidFill>
                <a:latin typeface="Arial"/>
                <a:cs typeface="Arial"/>
              </a:rPr>
              <a:t>Idealne podejście do bezpieczeństwa - whitelist</a:t>
            </a:r>
            <a:endParaRPr sz="4175" b="1">
              <a:latin typeface="Arial"/>
              <a:cs typeface="Arial"/>
            </a:endParaRP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20877EBC-62E7-4EC6-94B3-82F3ACB32DA3}"/>
              </a:ext>
            </a:extLst>
          </p:cNvPr>
          <p:cNvSpPr txBox="1"/>
          <p:nvPr/>
        </p:nvSpPr>
        <p:spPr>
          <a:xfrm>
            <a:off x="817845" y="1584377"/>
            <a:ext cx="10994541" cy="49244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3200"/>
              <a:t>Idealnym podejściem do bezpieczeństwa jest: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/>
              <a:t>domyślna odmowa/blokowanie/raportowanie wszystkiego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/>
              <a:t>dodawanie wyjątków od tej reguły</a:t>
            </a:r>
          </a:p>
          <a:p>
            <a:endParaRPr lang="en-US" sz="3200"/>
          </a:p>
          <a:p>
            <a:r>
              <a:rPr lang="en-US" sz="3200"/>
              <a:t>Zastosowanie: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/>
              <a:t>polityki firewall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/>
              <a:t>reguły dostępu (ACL - Access Control Lists)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/>
              <a:t>walidacja wejścia w aplikacjach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/>
              <a:t>wykrywanie anomalii w zdarzeniach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/>
              <a:t>?</a:t>
            </a:r>
          </a:p>
        </p:txBody>
      </p:sp>
      <p:pic>
        <p:nvPicPr>
          <p:cNvPr id="6" name="Picture 5" descr="A picture containing icon&#10;&#10;Description automatically generated">
            <a:extLst>
              <a:ext uri="{FF2B5EF4-FFF2-40B4-BE49-F238E27FC236}">
                <a16:creationId xmlns:a16="http://schemas.microsoft.com/office/drawing/2014/main" id="{37EE6F01-2E1F-4C7D-BD76-FEF3653EC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7392" y="66563"/>
            <a:ext cx="1064722" cy="1064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48154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44A882EA-D419-4CC2-A934-BBA1FCE05273}"/>
              </a:ext>
            </a:extLst>
          </p:cNvPr>
          <p:cNvSpPr txBox="1"/>
          <p:nvPr/>
        </p:nvSpPr>
        <p:spPr>
          <a:xfrm>
            <a:off x="350581" y="22805"/>
            <a:ext cx="10034873" cy="12849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1527" algn="ctr">
              <a:tabLst>
                <a:tab pos="2285133" algn="l"/>
              </a:tabLst>
              <a:defRPr/>
            </a:pPr>
            <a:r>
              <a:rPr lang="en-US" sz="4175" b="1" spc="254">
                <a:solidFill>
                  <a:srgbClr val="484646"/>
                </a:solidFill>
                <a:latin typeface="Arial"/>
                <a:cs typeface="Arial"/>
              </a:rPr>
              <a:t>SIEM - reguły - wykrywanie anomalii</a:t>
            </a:r>
            <a:endParaRPr sz="4175" b="1">
              <a:latin typeface="Arial"/>
              <a:cs typeface="Arial"/>
            </a:endParaRP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20877EBC-62E7-4EC6-94B3-82F3ACB32DA3}"/>
              </a:ext>
            </a:extLst>
          </p:cNvPr>
          <p:cNvSpPr txBox="1"/>
          <p:nvPr/>
        </p:nvSpPr>
        <p:spPr>
          <a:xfrm>
            <a:off x="826157" y="1783883"/>
            <a:ext cx="10994541" cy="3877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3600"/>
              <a:t>Idealne podejście do anomaly detection: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/>
              <a:t>stworzenie reguł opisujących normalne funkcjonowanie system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/>
              <a:t>zwracanie uwagi na wszystko, co do tych reguł nie pasuje (wykrywanie nieznanego)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/>
          </a:p>
        </p:txBody>
      </p:sp>
      <p:pic>
        <p:nvPicPr>
          <p:cNvPr id="6" name="Picture 5" descr="A picture containing icon&#10;&#10;Description automatically generated">
            <a:extLst>
              <a:ext uri="{FF2B5EF4-FFF2-40B4-BE49-F238E27FC236}">
                <a16:creationId xmlns:a16="http://schemas.microsoft.com/office/drawing/2014/main" id="{003B9B49-FA5A-478A-9BF4-C588931171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7392" y="66563"/>
            <a:ext cx="1064722" cy="1064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49765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>
            <a:extLst>
              <a:ext uri="{FF2B5EF4-FFF2-40B4-BE49-F238E27FC236}">
                <a16:creationId xmlns:a16="http://schemas.microsoft.com/office/drawing/2014/main" id="{20877EBC-62E7-4EC6-94B3-82F3ACB32DA3}"/>
              </a:ext>
            </a:extLst>
          </p:cNvPr>
          <p:cNvSpPr txBox="1"/>
          <p:nvPr/>
        </p:nvSpPr>
        <p:spPr>
          <a:xfrm>
            <a:off x="764771" y="1783883"/>
            <a:ext cx="11055927" cy="443198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3600"/>
              <a:t>Realne podejście do anomaly detection: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/>
              <a:t>idealne podejście jest skrajnie trudne w praktycznej implementacji (ogromne zróżnicowanie zawartości logów, skala, ograniczenia techniczne i zasobowe   narzędzia SIEM)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/>
              <a:t>w praktyce stosuje się podejście mieszane, z przewagą reguł opartych o znane scenariusze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/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C11F75C2-890A-45AE-85CE-573178503EF5}"/>
              </a:ext>
            </a:extLst>
          </p:cNvPr>
          <p:cNvSpPr txBox="1"/>
          <p:nvPr/>
        </p:nvSpPr>
        <p:spPr>
          <a:xfrm>
            <a:off x="350581" y="22805"/>
            <a:ext cx="10034873" cy="12849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1527" algn="ctr">
              <a:tabLst>
                <a:tab pos="2285133" algn="l"/>
              </a:tabLst>
              <a:defRPr/>
            </a:pPr>
            <a:r>
              <a:rPr lang="en-US" sz="4175" b="1" spc="254">
                <a:solidFill>
                  <a:srgbClr val="484646"/>
                </a:solidFill>
                <a:latin typeface="Arial"/>
                <a:cs typeface="Arial"/>
              </a:rPr>
              <a:t>SIEM - reguły - wykrywanie anomalii</a:t>
            </a:r>
            <a:endParaRPr sz="4175" b="1">
              <a:latin typeface="Arial"/>
              <a:cs typeface="Arial"/>
            </a:endParaRPr>
          </a:p>
        </p:txBody>
      </p:sp>
      <p:pic>
        <p:nvPicPr>
          <p:cNvPr id="4" name="Picture 3" descr="A picture containing icon&#10;&#10;Description automatically generated">
            <a:extLst>
              <a:ext uri="{FF2B5EF4-FFF2-40B4-BE49-F238E27FC236}">
                <a16:creationId xmlns:a16="http://schemas.microsoft.com/office/drawing/2014/main" id="{D3D4CFEE-128E-49A9-ABC0-3A05E61C0A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7392" y="66563"/>
            <a:ext cx="1064722" cy="1064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54051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44A882EA-D419-4CC2-A934-BBA1FCE05273}"/>
              </a:ext>
            </a:extLst>
          </p:cNvPr>
          <p:cNvSpPr txBox="1"/>
          <p:nvPr/>
        </p:nvSpPr>
        <p:spPr>
          <a:xfrm>
            <a:off x="350581" y="22805"/>
            <a:ext cx="10034873" cy="12849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1527" algn="ctr">
              <a:tabLst>
                <a:tab pos="2285133" algn="l"/>
              </a:tabLst>
              <a:defRPr/>
            </a:pPr>
            <a:r>
              <a:rPr lang="en-US" sz="4175" b="1" spc="254">
                <a:solidFill>
                  <a:srgbClr val="484646"/>
                </a:solidFill>
                <a:latin typeface="Arial"/>
                <a:cs typeface="Arial"/>
              </a:rPr>
              <a:t>SIEM - reguły - selektywne wykrywanie anomalii</a:t>
            </a:r>
            <a:endParaRPr sz="4175" b="1">
              <a:latin typeface="Arial"/>
              <a:cs typeface="Arial"/>
            </a:endParaRP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20877EBC-62E7-4EC6-94B3-82F3ACB32DA3}"/>
              </a:ext>
            </a:extLst>
          </p:cNvPr>
          <p:cNvSpPr txBox="1"/>
          <p:nvPr/>
        </p:nvSpPr>
        <p:spPr>
          <a:xfrm>
            <a:off x="826157" y="1783883"/>
            <a:ext cx="10994541" cy="424731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2400"/>
              <a:t>Często stosuje się reguły selektywnie wykrywające anomalie, np: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400"/>
              <a:t>aktywność użytkownika w godzinach innych niż biznesowe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400"/>
              <a:t>aktywność użytkownika na innym systemie niż zazwyczaj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400"/>
              <a:t>wzmożona aktywność sieciowa (próg normy)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400"/>
              <a:t>wzmożona aktywność procesora (próg normy)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400"/>
              <a:t>nieudane logowanie na nieznanego (spoza listy) użytkownika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400"/>
              <a:t>zalogowanie się na administratora inną metodą, niż standardowo stosuje się w organizacji (np. PSEXEC zamiast WMI)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400"/>
              <a:t>zapytanie DNS o domenę, której reputacja nie jest znana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400"/>
              <a:t>aktywność sieciowa na nietypowym dla systemu/sieci protokole/porcie</a:t>
            </a:r>
            <a:endParaRPr lang="en-US" sz="360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/>
          </a:p>
        </p:txBody>
      </p:sp>
      <p:pic>
        <p:nvPicPr>
          <p:cNvPr id="6" name="Picture 5" descr="A picture containing icon&#10;&#10;Description automatically generated">
            <a:extLst>
              <a:ext uri="{FF2B5EF4-FFF2-40B4-BE49-F238E27FC236}">
                <a16:creationId xmlns:a16="http://schemas.microsoft.com/office/drawing/2014/main" id="{0AAC37BC-0ECA-4D78-8AC6-617562FB60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7392" y="66563"/>
            <a:ext cx="1064722" cy="1064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396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44A882EA-D419-4CC2-A934-BBA1FCE05273}"/>
              </a:ext>
            </a:extLst>
          </p:cNvPr>
          <p:cNvSpPr txBox="1"/>
          <p:nvPr/>
        </p:nvSpPr>
        <p:spPr>
          <a:xfrm>
            <a:off x="1475725" y="66624"/>
            <a:ext cx="10586966" cy="6424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1527">
              <a:tabLst>
                <a:tab pos="2285133" algn="l"/>
              </a:tabLst>
              <a:defRPr/>
            </a:pPr>
            <a:r>
              <a:rPr lang="en-US" sz="4175" b="1" spc="254">
                <a:solidFill>
                  <a:srgbClr val="484646"/>
                </a:solidFill>
                <a:latin typeface="Consolas" panose="020B0609020204030204" pitchFamily="49" charset="0"/>
                <a:cs typeface="Arial"/>
              </a:rPr>
              <a:t>Bezpośrednie artefakty systemowe</a:t>
            </a:r>
            <a:endParaRPr sz="4175" b="1">
              <a:latin typeface="Consolas" panose="020B0609020204030204" pitchFamily="49" charset="0"/>
              <a:cs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D5895B6-3F75-40C3-98F7-BD77CB67C50B}"/>
              </a:ext>
            </a:extLst>
          </p:cNvPr>
          <p:cNvSpPr txBox="1"/>
          <p:nvPr/>
        </p:nvSpPr>
        <p:spPr>
          <a:xfrm>
            <a:off x="175491" y="6317673"/>
            <a:ext cx="10437091" cy="3786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Źródło: </a:t>
            </a:r>
            <a:r>
              <a:rPr lang="en-US">
                <a:hlinkClick r:id="rId3"/>
              </a:rPr>
              <a:t>https://digital-forensics.sans.org/media/SANS_Poster_2018_Hunt_Evil_FINAL.pdf</a:t>
            </a:r>
            <a:endParaRPr lang="pl-PL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5143A4-37BF-488D-8722-78B416321F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217026"/>
            <a:ext cx="12192000" cy="2423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55220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44A882EA-D419-4CC2-A934-BBA1FCE05273}"/>
              </a:ext>
            </a:extLst>
          </p:cNvPr>
          <p:cNvSpPr txBox="1"/>
          <p:nvPr/>
        </p:nvSpPr>
        <p:spPr>
          <a:xfrm>
            <a:off x="1494880" y="66563"/>
            <a:ext cx="10034873" cy="6424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1527" algn="ctr">
              <a:tabLst>
                <a:tab pos="2285133" algn="l"/>
              </a:tabLst>
              <a:defRPr/>
            </a:pPr>
            <a:r>
              <a:rPr lang="en-US" sz="4175" b="1" spc="254">
                <a:solidFill>
                  <a:srgbClr val="484646"/>
                </a:solidFill>
                <a:latin typeface="Arial"/>
                <a:cs typeface="Arial"/>
              </a:rPr>
              <a:t>EDR</a:t>
            </a:r>
            <a:endParaRPr sz="4175" b="1">
              <a:latin typeface="Arial"/>
              <a:cs typeface="Arial"/>
            </a:endParaRP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20877EBC-62E7-4EC6-94B3-82F3ACB32DA3}"/>
              </a:ext>
            </a:extLst>
          </p:cNvPr>
          <p:cNvSpPr txBox="1"/>
          <p:nvPr/>
        </p:nvSpPr>
        <p:spPr>
          <a:xfrm>
            <a:off x="751342" y="1725694"/>
            <a:ext cx="10190285" cy="3877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/>
            <a:r>
              <a:rPr lang="en-US" sz="3600"/>
              <a:t>Endpoint Detection &amp; Response - nowoczesne połączenie funkcjonalności SIEM i AV</a:t>
            </a:r>
          </a:p>
          <a:p>
            <a:pPr lvl="0"/>
            <a:endParaRPr lang="en-US" sz="3600"/>
          </a:p>
          <a:p>
            <a:pPr lvl="0"/>
            <a:r>
              <a:rPr lang="en-US" sz="3600" u="sng"/>
              <a:t>Podstawowe pojęcia:</a:t>
            </a:r>
          </a:p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en-US" sz="3600"/>
              <a:t>endpoint - system, na którym działa agent</a:t>
            </a:r>
          </a:p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en-US" sz="3600"/>
              <a:t>agent - component systemu EDR działający na chronionym systemie (endpoincie)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E8CC742-F87A-4DE7-89B7-4E032C8D97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0457" y="154778"/>
            <a:ext cx="1910023" cy="1461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21176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44A882EA-D419-4CC2-A934-BBA1FCE05273}"/>
              </a:ext>
            </a:extLst>
          </p:cNvPr>
          <p:cNvSpPr txBox="1"/>
          <p:nvPr/>
        </p:nvSpPr>
        <p:spPr>
          <a:xfrm>
            <a:off x="507076" y="66563"/>
            <a:ext cx="11022677" cy="6424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1527" algn="ctr">
              <a:tabLst>
                <a:tab pos="2285133" algn="l"/>
              </a:tabLst>
              <a:defRPr/>
            </a:pPr>
            <a:r>
              <a:rPr lang="en-US" sz="4175" b="1" spc="254">
                <a:solidFill>
                  <a:srgbClr val="484646"/>
                </a:solidFill>
                <a:latin typeface="Arial"/>
                <a:cs typeface="Arial"/>
              </a:rPr>
              <a:t>EDR</a:t>
            </a:r>
            <a:endParaRPr sz="4175" b="1">
              <a:latin typeface="Arial"/>
              <a:cs typeface="Arial"/>
            </a:endParaRP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20877EBC-62E7-4EC6-94B3-82F3ACB32DA3}"/>
              </a:ext>
            </a:extLst>
          </p:cNvPr>
          <p:cNvSpPr txBox="1"/>
          <p:nvPr/>
        </p:nvSpPr>
        <p:spPr>
          <a:xfrm>
            <a:off x="814648" y="1616530"/>
            <a:ext cx="10715105" cy="34470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/>
            <a:r>
              <a:rPr lang="en-US" sz="4000"/>
              <a:t>EDR - nowoczesne połączenie funkcjonalności SIEM i AV</a:t>
            </a:r>
          </a:p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en-US" sz="3600"/>
              <a:t>agent działający na systemie - </a:t>
            </a:r>
            <a:r>
              <a:rPr lang="en-US" sz="3600" b="1"/>
              <a:t>endpoint protection</a:t>
            </a:r>
            <a:endParaRPr lang="en-US" sz="3600"/>
          </a:p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en-US" sz="3600"/>
              <a:t>wysyłanie zdarzeń na zdalny serwer (tak jak w SIEM)</a:t>
            </a:r>
          </a:p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en-US" sz="3600"/>
              <a:t>funkcjonalności pozwalające na reagowanie na incydent (</a:t>
            </a:r>
            <a:r>
              <a:rPr lang="en-US" sz="3600" b="1"/>
              <a:t>response</a:t>
            </a:r>
            <a:r>
              <a:rPr lang="en-US" sz="3600"/>
              <a:t>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15D2B24-6CF3-40D7-AB98-6DE3B60BB1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0457" y="154778"/>
            <a:ext cx="1910023" cy="1461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82491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44A882EA-D419-4CC2-A934-BBA1FCE05273}"/>
              </a:ext>
            </a:extLst>
          </p:cNvPr>
          <p:cNvSpPr txBox="1"/>
          <p:nvPr/>
        </p:nvSpPr>
        <p:spPr>
          <a:xfrm>
            <a:off x="615142" y="66563"/>
            <a:ext cx="10914611" cy="6424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1527" algn="ctr">
              <a:tabLst>
                <a:tab pos="2285133" algn="l"/>
              </a:tabLst>
              <a:defRPr/>
            </a:pPr>
            <a:r>
              <a:rPr lang="en-US" sz="4175" b="1" spc="254">
                <a:solidFill>
                  <a:srgbClr val="484646"/>
                </a:solidFill>
                <a:latin typeface="Arial"/>
                <a:cs typeface="Arial"/>
              </a:rPr>
              <a:t>EDR</a:t>
            </a:r>
            <a:endParaRPr sz="4175" b="1">
              <a:latin typeface="Arial"/>
              <a:cs typeface="Arial"/>
            </a:endParaRP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20877EBC-62E7-4EC6-94B3-82F3ACB32DA3}"/>
              </a:ext>
            </a:extLst>
          </p:cNvPr>
          <p:cNvSpPr txBox="1"/>
          <p:nvPr/>
        </p:nvSpPr>
        <p:spPr>
          <a:xfrm>
            <a:off x="751342" y="1085614"/>
            <a:ext cx="10190285" cy="5539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/>
            <a:r>
              <a:rPr lang="en-US" sz="3600"/>
              <a:t>EDR - właściwości agenta jak w AV:</a:t>
            </a:r>
          </a:p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en-US" sz="3600"/>
              <a:t>maksymalne uprawnienia (usługa z uprawnieniami </a:t>
            </a:r>
            <a:r>
              <a:rPr lang="en-US" sz="3600" i="1"/>
              <a:t>root</a:t>
            </a:r>
            <a:r>
              <a:rPr lang="en-US" sz="3600"/>
              <a:t>/</a:t>
            </a:r>
            <a:r>
              <a:rPr lang="en-US" sz="3600" i="1"/>
              <a:t>SYSTEM </a:t>
            </a:r>
            <a:r>
              <a:rPr lang="en-US" sz="3600"/>
              <a:t>+ moduł jądra </a:t>
            </a:r>
            <a:r>
              <a:rPr lang="en-US" sz="3600" i="1"/>
              <a:t>RING 0</a:t>
            </a:r>
            <a:r>
              <a:rPr lang="en-US" sz="3600"/>
              <a:t>)</a:t>
            </a:r>
          </a:p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en-US" sz="3600"/>
              <a:t>wykrywanie złośliwych zachowań (</a:t>
            </a:r>
            <a:r>
              <a:rPr lang="en-US" sz="3600" b="1"/>
              <a:t>detection</a:t>
            </a:r>
            <a:r>
              <a:rPr lang="en-US" sz="3600"/>
              <a:t>)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600"/>
              <a:t>heurystyka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600"/>
              <a:t>machine learning, AI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600"/>
              <a:t>sygnatury/sumy kontrolne</a:t>
            </a:r>
          </a:p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en-US" sz="3600"/>
              <a:t>możliwość blokowania (</a:t>
            </a:r>
            <a:r>
              <a:rPr lang="en-US" sz="3600" b="1"/>
              <a:t>prevention</a:t>
            </a:r>
            <a:r>
              <a:rPr lang="en-US" sz="3600"/>
              <a:t>)</a:t>
            </a:r>
          </a:p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en-US" sz="3600"/>
              <a:t>ochrona przed usunięciem/zabiciem - tzw. self-protection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69A8D72-EA70-4919-9069-4C2C41F0EE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0457" y="154778"/>
            <a:ext cx="1910023" cy="1461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22137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44A882EA-D419-4CC2-A934-BBA1FCE05273}"/>
              </a:ext>
            </a:extLst>
          </p:cNvPr>
          <p:cNvSpPr txBox="1"/>
          <p:nvPr/>
        </p:nvSpPr>
        <p:spPr>
          <a:xfrm>
            <a:off x="615142" y="66563"/>
            <a:ext cx="10914611" cy="6424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1527" algn="ctr">
              <a:tabLst>
                <a:tab pos="2285133" algn="l"/>
              </a:tabLst>
              <a:defRPr/>
            </a:pPr>
            <a:r>
              <a:rPr lang="en-US" sz="4175" b="1" spc="254">
                <a:solidFill>
                  <a:srgbClr val="484646"/>
                </a:solidFill>
                <a:latin typeface="Arial"/>
                <a:cs typeface="Arial"/>
              </a:rPr>
              <a:t>EDR</a:t>
            </a:r>
            <a:endParaRPr sz="4175" b="1">
              <a:latin typeface="Arial"/>
              <a:cs typeface="Arial"/>
            </a:endParaRP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20877EBC-62E7-4EC6-94B3-82F3ACB32DA3}"/>
              </a:ext>
            </a:extLst>
          </p:cNvPr>
          <p:cNvSpPr txBox="1"/>
          <p:nvPr/>
        </p:nvSpPr>
        <p:spPr>
          <a:xfrm>
            <a:off x="751342" y="1085614"/>
            <a:ext cx="10190285" cy="5539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/>
            <a:r>
              <a:rPr lang="en-US" sz="3600"/>
              <a:t>EDR - właściwości agenta podobne do SIEM:</a:t>
            </a:r>
          </a:p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en-US" sz="3600"/>
              <a:t>zbieranie i wysyłanie zdarzeń na zewnętrzny serwer</a:t>
            </a:r>
          </a:p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en-US" sz="3600"/>
              <a:t>konfigurowalna retencja i możliwość archiwizacji</a:t>
            </a:r>
          </a:p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en-US" sz="3600"/>
              <a:t>możliwość analizy w czasie rzeczywistym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600"/>
              <a:t>proste reguły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600"/>
              <a:t>reguły korelacyjne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/>
              <a:t>możliwość manualnego przeszukiwania i analizy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600"/>
              <a:t>forensics 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600"/>
              <a:t>threat hunting</a:t>
            </a:r>
          </a:p>
          <a:p>
            <a:pPr lvl="0"/>
            <a:endParaRPr lang="en-US" sz="360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7A5726-A52C-47C0-8C41-5C70284DB4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0457" y="154778"/>
            <a:ext cx="1910023" cy="1461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24455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44A882EA-D419-4CC2-A934-BBA1FCE05273}"/>
              </a:ext>
            </a:extLst>
          </p:cNvPr>
          <p:cNvSpPr txBox="1"/>
          <p:nvPr/>
        </p:nvSpPr>
        <p:spPr>
          <a:xfrm>
            <a:off x="307572" y="66563"/>
            <a:ext cx="11222182" cy="6424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1527" algn="ctr">
              <a:tabLst>
                <a:tab pos="2285133" algn="l"/>
              </a:tabLst>
              <a:defRPr/>
            </a:pPr>
            <a:r>
              <a:rPr lang="en-US" sz="4175" b="1" spc="254">
                <a:solidFill>
                  <a:srgbClr val="484646"/>
                </a:solidFill>
                <a:latin typeface="Arial"/>
                <a:cs typeface="Arial"/>
              </a:rPr>
              <a:t>EDR</a:t>
            </a:r>
            <a:endParaRPr sz="4175" b="1">
              <a:latin typeface="Arial"/>
              <a:cs typeface="Arial"/>
            </a:endParaRP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20877EBC-62E7-4EC6-94B3-82F3ACB32DA3}"/>
              </a:ext>
            </a:extLst>
          </p:cNvPr>
          <p:cNvSpPr txBox="1"/>
          <p:nvPr/>
        </p:nvSpPr>
        <p:spPr>
          <a:xfrm>
            <a:off x="743029" y="1143803"/>
            <a:ext cx="10786725" cy="566308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/>
            <a:r>
              <a:rPr lang="en-US" sz="3600" u="sng"/>
              <a:t>EDR - funkcjonalności pozwalające reagować</a:t>
            </a:r>
          </a:p>
          <a:p>
            <a:pPr lvl="0"/>
            <a:r>
              <a:rPr lang="en-US" sz="3600" u="sng"/>
              <a:t>możliwość reagowania na incydenty (</a:t>
            </a:r>
            <a:r>
              <a:rPr lang="en-US" sz="3600" b="1" u="sng"/>
              <a:t>response</a:t>
            </a:r>
            <a:r>
              <a:rPr lang="en-US" sz="3600" u="sng"/>
              <a:t>)</a:t>
            </a:r>
          </a:p>
          <a:p>
            <a:pPr lvl="0"/>
            <a:endParaRPr lang="en-US" sz="3600" u="sng"/>
          </a:p>
          <a:p>
            <a:pPr lvl="0"/>
            <a:r>
              <a:rPr lang="en-US" sz="3600"/>
              <a:t>Popularne funkcjonalności dające operatorom możliwość:</a:t>
            </a:r>
          </a:p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en-US" sz="3200"/>
              <a:t>przeglądania listy procesów</a:t>
            </a:r>
          </a:p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en-US" sz="3200"/>
              <a:t>zabijania procesów</a:t>
            </a:r>
          </a:p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en-US" sz="3200"/>
              <a:t>wykonywania zrzutów pamięci</a:t>
            </a:r>
          </a:p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en-US" sz="3200"/>
              <a:t>przeglądania systemu plików</a:t>
            </a:r>
          </a:p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en-US" sz="3200"/>
              <a:t>przeszukiwania logów</a:t>
            </a:r>
          </a:p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en-US" sz="3200"/>
              <a:t>pobierania plików</a:t>
            </a:r>
          </a:p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en-US" sz="3200"/>
              <a:t>blokowanie łączności sieciowej (network containment)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1705AA-DDF2-4E68-B3E1-3E199AD3E3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0457" y="154778"/>
            <a:ext cx="1910023" cy="1461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98476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>
            <a:extLst>
              <a:ext uri="{FF2B5EF4-FFF2-40B4-BE49-F238E27FC236}">
                <a16:creationId xmlns:a16="http://schemas.microsoft.com/office/drawing/2014/main" id="{20877EBC-62E7-4EC6-94B3-82F3ACB32DA3}"/>
              </a:ext>
            </a:extLst>
          </p:cNvPr>
          <p:cNvSpPr txBox="1"/>
          <p:nvPr/>
        </p:nvSpPr>
        <p:spPr>
          <a:xfrm>
            <a:off x="864577" y="1503038"/>
            <a:ext cx="10462846" cy="430887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1"/>
            <a:r>
              <a:rPr lang="en-US" sz="2800"/>
              <a:t>Pojęcie Threat Huntingu odnosi się przede wszystkim do aktywnego poszukiwania dowodów  na zaistnienie incydentu bezpieczeństwa w swoim własnym środowisku.</a:t>
            </a:r>
          </a:p>
          <a:p>
            <a:pPr lvl="1"/>
            <a:endParaRPr lang="en-US" sz="2800"/>
          </a:p>
          <a:p>
            <a:pPr lvl="1"/>
            <a:r>
              <a:rPr lang="en-US" sz="2800"/>
              <a:t>Podejście polega na:</a:t>
            </a:r>
          </a:p>
          <a:p>
            <a:pPr lvl="1"/>
            <a:r>
              <a:rPr lang="en-US" sz="2800"/>
              <a:t>1. postawieniu hipotezy (np. o zainstalowanym backdoorze, który co jakiś czas komunikuje się ze swoim serwerem C2)</a:t>
            </a:r>
          </a:p>
          <a:p>
            <a:pPr lvl="1"/>
            <a:r>
              <a:rPr lang="en-US" sz="2800"/>
              <a:t>2. prowadzeniu aktywności zmierzających do udowodnienia tej hipotezy (w tym przypadku będzie to przede wszystkim analiza ruchu sieciowego - Netflow)</a:t>
            </a:r>
          </a:p>
        </p:txBody>
      </p:sp>
      <p:pic>
        <p:nvPicPr>
          <p:cNvPr id="7" name="Picture 6" descr="A close up of a weapon&#10;&#10;Description automatically generated">
            <a:extLst>
              <a:ext uri="{FF2B5EF4-FFF2-40B4-BE49-F238E27FC236}">
                <a16:creationId xmlns:a16="http://schemas.microsoft.com/office/drawing/2014/main" id="{9274701A-7F2A-4EFC-8BED-BF1F245AFA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8003" y="101599"/>
            <a:ext cx="1713967" cy="1313133"/>
          </a:xfrm>
          <a:prstGeom prst="rect">
            <a:avLst/>
          </a:prstGeom>
        </p:spPr>
      </p:pic>
      <p:sp>
        <p:nvSpPr>
          <p:cNvPr id="6" name="object 4">
            <a:extLst>
              <a:ext uri="{FF2B5EF4-FFF2-40B4-BE49-F238E27FC236}">
                <a16:creationId xmlns:a16="http://schemas.microsoft.com/office/drawing/2014/main" id="{331E10EA-9749-43D5-8C42-B9BB952A3076}"/>
              </a:ext>
            </a:extLst>
          </p:cNvPr>
          <p:cNvSpPr txBox="1"/>
          <p:nvPr/>
        </p:nvSpPr>
        <p:spPr>
          <a:xfrm>
            <a:off x="307572" y="66563"/>
            <a:ext cx="11222182" cy="6424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1527" algn="ctr">
              <a:tabLst>
                <a:tab pos="2285133" algn="l"/>
              </a:tabLst>
              <a:defRPr/>
            </a:pPr>
            <a:r>
              <a:rPr lang="en-US" sz="4175" b="1" spc="254">
                <a:solidFill>
                  <a:srgbClr val="484646"/>
                </a:solidFill>
                <a:latin typeface="Arial"/>
                <a:cs typeface="Arial"/>
              </a:rPr>
              <a:t>Threat Hunting</a:t>
            </a:r>
            <a:endParaRPr sz="4175" b="1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6918224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44A882EA-D419-4CC2-A934-BBA1FCE05273}"/>
              </a:ext>
            </a:extLst>
          </p:cNvPr>
          <p:cNvSpPr txBox="1"/>
          <p:nvPr/>
        </p:nvSpPr>
        <p:spPr>
          <a:xfrm>
            <a:off x="203130" y="83125"/>
            <a:ext cx="10034873" cy="6424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1527" algn="ctr">
              <a:tabLst>
                <a:tab pos="2285133" algn="l"/>
              </a:tabLst>
              <a:defRPr/>
            </a:pPr>
            <a:r>
              <a:rPr lang="en-US" sz="4175" b="1" spc="254">
                <a:solidFill>
                  <a:srgbClr val="484646"/>
                </a:solidFill>
                <a:latin typeface="Arial"/>
                <a:cs typeface="Arial"/>
              </a:rPr>
              <a:t>Threat Hunting + Threat Modeling</a:t>
            </a:r>
            <a:endParaRPr sz="4175" b="1">
              <a:latin typeface="Arial"/>
              <a:cs typeface="Arial"/>
            </a:endParaRP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20877EBC-62E7-4EC6-94B3-82F3ACB32DA3}"/>
              </a:ext>
            </a:extLst>
          </p:cNvPr>
          <p:cNvSpPr txBox="1"/>
          <p:nvPr/>
        </p:nvSpPr>
        <p:spPr>
          <a:xfrm>
            <a:off x="775652" y="1197664"/>
            <a:ext cx="10190285" cy="461664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en-US" sz="3000"/>
              <a:t>Modelowanie zagrożeń (ang. threat modeling) polega na ustalaniu możliwych scenariuszy zagrożeń i wynikających z nich ryzyk</a:t>
            </a:r>
          </a:p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en-US" sz="3000"/>
              <a:t>Np. jacy aktorzy zagrożeń mają motywację, by nas zaatakować</a:t>
            </a:r>
          </a:p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en-US" sz="3000"/>
              <a:t>Jakie są najbardziej prawdopodobne wektory ataku (i jakie są słabe punkty naszej infrastruktury i jej zabezpieczeń)</a:t>
            </a:r>
          </a:p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en-US" sz="3000"/>
              <a:t>Rezultaty threat modelingu: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000"/>
              <a:t>podsuwają hipotezy na potrzeby Threat Huntingu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000"/>
              <a:t>pomagają w priorytetyzacji aktywności Threat Huntingowych</a:t>
            </a:r>
          </a:p>
        </p:txBody>
      </p:sp>
      <p:pic>
        <p:nvPicPr>
          <p:cNvPr id="6" name="Picture 5" descr="A close up of a weapon&#10;&#10;Description automatically generated">
            <a:extLst>
              <a:ext uri="{FF2B5EF4-FFF2-40B4-BE49-F238E27FC236}">
                <a16:creationId xmlns:a16="http://schemas.microsoft.com/office/drawing/2014/main" id="{307CEB4B-EA56-4BA7-8D8C-3D0A815C12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8003" y="101599"/>
            <a:ext cx="1713967" cy="1313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22088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44A882EA-D419-4CC2-A934-BBA1FCE05273}"/>
              </a:ext>
            </a:extLst>
          </p:cNvPr>
          <p:cNvSpPr txBox="1"/>
          <p:nvPr/>
        </p:nvSpPr>
        <p:spPr>
          <a:xfrm>
            <a:off x="1078563" y="284672"/>
            <a:ext cx="10034873" cy="6424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1527" algn="ctr">
              <a:tabLst>
                <a:tab pos="2285133" algn="l"/>
              </a:tabLst>
              <a:defRPr/>
            </a:pPr>
            <a:r>
              <a:rPr lang="en-US" sz="4175" b="1" spc="254">
                <a:solidFill>
                  <a:srgbClr val="484646"/>
                </a:solidFill>
                <a:latin typeface="Arial"/>
                <a:cs typeface="Arial"/>
              </a:rPr>
              <a:t>Threat Hunting - metodologia</a:t>
            </a:r>
            <a:endParaRPr sz="4175" b="1">
              <a:latin typeface="Arial"/>
              <a:cs typeface="Arial"/>
            </a:endParaRP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20877EBC-62E7-4EC6-94B3-82F3ACB32DA3}"/>
              </a:ext>
            </a:extLst>
          </p:cNvPr>
          <p:cNvSpPr txBox="1"/>
          <p:nvPr/>
        </p:nvSpPr>
        <p:spPr>
          <a:xfrm>
            <a:off x="792905" y="1414732"/>
            <a:ext cx="10190285" cy="490903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/>
            <a:r>
              <a:rPr lang="en-US" sz="2900"/>
              <a:t>Podstawą jest:</a:t>
            </a:r>
          </a:p>
          <a:p>
            <a:pPr marL="1028700" lvl="1" indent="-571500">
              <a:buFont typeface="+mj-lt"/>
              <a:buAutoNum type="arabicPeriod"/>
            </a:pPr>
            <a:r>
              <a:rPr lang="en-US" sz="2900" u="sng"/>
              <a:t>dojrzałość</a:t>
            </a:r>
            <a:r>
              <a:rPr lang="en-US" sz="2900"/>
              <a:t> środowiska i programu bezpieczeństwa</a:t>
            </a:r>
          </a:p>
          <a:p>
            <a:pPr marL="1485900" lvl="2" indent="-571500">
              <a:buFont typeface="Arial" panose="020B0604020202020204" pitchFamily="34" charset="0"/>
              <a:buChar char="•"/>
            </a:pPr>
            <a:r>
              <a:rPr lang="en-US" sz="2900"/>
              <a:t>obecność i stan rozwiązań bezpieczeństwa (polityk, aktualizacji, bezpiecznej konfiguracji, monitoringu)</a:t>
            </a:r>
          </a:p>
          <a:p>
            <a:pPr marL="1485900" lvl="2" indent="-571500">
              <a:buFont typeface="Arial" panose="020B0604020202020204" pitchFamily="34" charset="0"/>
              <a:buChar char="•"/>
            </a:pPr>
            <a:r>
              <a:rPr lang="en-US" sz="2900"/>
              <a:t>wzmocnienie możliwości detekcji poprzez analizę ATT&amp;CK MATRIX + Atomic Red Team tests</a:t>
            </a:r>
          </a:p>
          <a:p>
            <a:pPr marL="1485900" lvl="2" indent="-571500">
              <a:buFont typeface="Arial" panose="020B0604020202020204" pitchFamily="34" charset="0"/>
              <a:buChar char="•"/>
            </a:pPr>
            <a:r>
              <a:rPr lang="en-US" sz="2900"/>
              <a:t>wysoki poziom standardyzacji środowiska (spójne konfiguracje, polityki, nazwy użytkowników, ścieżki instalacji dodatkowych programów/skryptów, nazwy hostów, konfigracja DNS, proxy itd.)</a:t>
            </a:r>
          </a:p>
          <a:p>
            <a:pPr marL="1028700" lvl="1" indent="-571500">
              <a:buFont typeface="+mj-lt"/>
              <a:buAutoNum type="arabicPeriod"/>
            </a:pPr>
            <a:r>
              <a:rPr lang="en-US" sz="2900" u="sng"/>
              <a:t>znajomość</a:t>
            </a:r>
            <a:r>
              <a:rPr lang="en-US" sz="2900"/>
              <a:t> środowiska i programu bezpieczeństwa</a:t>
            </a:r>
          </a:p>
        </p:txBody>
      </p:sp>
      <p:pic>
        <p:nvPicPr>
          <p:cNvPr id="6" name="Picture 5" descr="A close up of a weapon&#10;&#10;Description automatically generated">
            <a:extLst>
              <a:ext uri="{FF2B5EF4-FFF2-40B4-BE49-F238E27FC236}">
                <a16:creationId xmlns:a16="http://schemas.microsoft.com/office/drawing/2014/main" id="{CF9EB801-D290-4092-AD1C-7182E80CE1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8003" y="101599"/>
            <a:ext cx="1713967" cy="1313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15192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44A882EA-D419-4CC2-A934-BBA1FCE05273}"/>
              </a:ext>
            </a:extLst>
          </p:cNvPr>
          <p:cNvSpPr txBox="1"/>
          <p:nvPr/>
        </p:nvSpPr>
        <p:spPr>
          <a:xfrm>
            <a:off x="1078563" y="284672"/>
            <a:ext cx="10034873" cy="6424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1527" algn="ctr">
              <a:tabLst>
                <a:tab pos="2285133" algn="l"/>
              </a:tabLst>
              <a:defRPr/>
            </a:pPr>
            <a:r>
              <a:rPr lang="en-US" sz="4175" b="1" spc="254">
                <a:solidFill>
                  <a:srgbClr val="484646"/>
                </a:solidFill>
                <a:latin typeface="Arial"/>
                <a:cs typeface="Arial"/>
              </a:rPr>
              <a:t>Threat Hunting - metodologia</a:t>
            </a:r>
            <a:endParaRPr sz="4175" b="1">
              <a:latin typeface="Arial"/>
              <a:cs typeface="Arial"/>
            </a:endParaRP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20877EBC-62E7-4EC6-94B3-82F3ACB32DA3}"/>
              </a:ext>
            </a:extLst>
          </p:cNvPr>
          <p:cNvSpPr txBox="1"/>
          <p:nvPr/>
        </p:nvSpPr>
        <p:spPr>
          <a:xfrm>
            <a:off x="792905" y="1414732"/>
            <a:ext cx="10190285" cy="507831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en-US" sz="3000"/>
              <a:t>Dojrzałość środowiska jest warunkiem koniecznym, by threat hunting miał jakikolwiek sens</a:t>
            </a:r>
          </a:p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en-US" sz="3000"/>
              <a:t>Znajomość środowiska jest warunkiem koniecznym, by threat hunting był efektywny: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000"/>
              <a:t>wiedza, jakie są zdolności automatycznej detekcji poszczególnych technik -&gt; wiedza, których z nich warto szukać manualnie (priorytetyzacja)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000"/>
              <a:t>wiedza pozwalająca na odróżnienie normalnych zjawisk i zachowań systemów/użytkowników od anomalii (np. używane programy, komendy, czasy, protokoły, użytkownicy, relacje między adresami IP itd.)</a:t>
            </a:r>
          </a:p>
        </p:txBody>
      </p:sp>
      <p:pic>
        <p:nvPicPr>
          <p:cNvPr id="6" name="Picture 5" descr="A close up of a weapon&#10;&#10;Description automatically generated">
            <a:extLst>
              <a:ext uri="{FF2B5EF4-FFF2-40B4-BE49-F238E27FC236}">
                <a16:creationId xmlns:a16="http://schemas.microsoft.com/office/drawing/2014/main" id="{CF9EB801-D290-4092-AD1C-7182E80CE1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8003" y="101599"/>
            <a:ext cx="1713967" cy="1313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13041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44A882EA-D419-4CC2-A934-BBA1FCE05273}"/>
              </a:ext>
            </a:extLst>
          </p:cNvPr>
          <p:cNvSpPr txBox="1"/>
          <p:nvPr/>
        </p:nvSpPr>
        <p:spPr>
          <a:xfrm>
            <a:off x="1078563" y="284672"/>
            <a:ext cx="10034873" cy="6424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1527" algn="ctr">
              <a:tabLst>
                <a:tab pos="2285133" algn="l"/>
              </a:tabLst>
              <a:defRPr/>
            </a:pPr>
            <a:r>
              <a:rPr lang="en-US" sz="4175" b="1" spc="254">
                <a:solidFill>
                  <a:srgbClr val="484646"/>
                </a:solidFill>
                <a:latin typeface="Arial"/>
                <a:cs typeface="Arial"/>
              </a:rPr>
              <a:t>Threat Hunting - metodologia</a:t>
            </a:r>
            <a:endParaRPr sz="4175" b="1">
              <a:latin typeface="Arial"/>
              <a:cs typeface="Arial"/>
            </a:endParaRP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20877EBC-62E7-4EC6-94B3-82F3ACB32DA3}"/>
              </a:ext>
            </a:extLst>
          </p:cNvPr>
          <p:cNvSpPr txBox="1"/>
          <p:nvPr/>
        </p:nvSpPr>
        <p:spPr>
          <a:xfrm>
            <a:off x="792905" y="1414732"/>
            <a:ext cx="10190285" cy="32316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en-US" sz="3000"/>
              <a:t>Wybór, czego i w jaki sposób będziemy szukać, priorytetyzujemy na podstawie: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000"/>
              <a:t>wiedzy o słabości środowiska i słabości zabezpieczeń/automatycznej detekcji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000"/>
              <a:t>wiedzy o zagrożeniach (threat modeling)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000"/>
              <a:t>znajomości środowiska (jakie rodzaje zdarzeń jest nam najłatwiej analizować pod kątem anomalii)</a:t>
            </a:r>
          </a:p>
        </p:txBody>
      </p:sp>
      <p:pic>
        <p:nvPicPr>
          <p:cNvPr id="6" name="Picture 5" descr="A close up of a weapon&#10;&#10;Description automatically generated">
            <a:extLst>
              <a:ext uri="{FF2B5EF4-FFF2-40B4-BE49-F238E27FC236}">
                <a16:creationId xmlns:a16="http://schemas.microsoft.com/office/drawing/2014/main" id="{CF9EB801-D290-4092-AD1C-7182E80CE1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8003" y="101599"/>
            <a:ext cx="1713967" cy="1313133"/>
          </a:xfrm>
          <a:prstGeom prst="rect">
            <a:avLst/>
          </a:prstGeom>
        </p:spPr>
      </p:pic>
      <p:sp>
        <p:nvSpPr>
          <p:cNvPr id="7" name="object 5">
            <a:extLst>
              <a:ext uri="{FF2B5EF4-FFF2-40B4-BE49-F238E27FC236}">
                <a16:creationId xmlns:a16="http://schemas.microsoft.com/office/drawing/2014/main" id="{5F561773-DC19-488E-A024-78CB1A631D77}"/>
              </a:ext>
            </a:extLst>
          </p:cNvPr>
          <p:cNvSpPr txBox="1"/>
          <p:nvPr/>
        </p:nvSpPr>
        <p:spPr>
          <a:xfrm>
            <a:off x="792904" y="4825418"/>
            <a:ext cx="10190285" cy="18466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en-US" sz="3000"/>
              <a:t>Szuka się: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000"/>
              <a:t>bezpośrednich śladów wystąpienia danego zagrożenia/techniki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000"/>
              <a:t>anomalii</a:t>
            </a:r>
          </a:p>
        </p:txBody>
      </p:sp>
    </p:spTree>
    <p:extLst>
      <p:ext uri="{BB962C8B-B14F-4D97-AF65-F5344CB8AC3E}">
        <p14:creationId xmlns:p14="http://schemas.microsoft.com/office/powerpoint/2010/main" val="1507632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44A882EA-D419-4CC2-A934-BBA1FCE05273}"/>
              </a:ext>
            </a:extLst>
          </p:cNvPr>
          <p:cNvSpPr txBox="1"/>
          <p:nvPr/>
        </p:nvSpPr>
        <p:spPr>
          <a:xfrm>
            <a:off x="1475725" y="66624"/>
            <a:ext cx="10586966" cy="6424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1527">
              <a:tabLst>
                <a:tab pos="2285133" algn="l"/>
              </a:tabLst>
              <a:defRPr/>
            </a:pPr>
            <a:r>
              <a:rPr lang="en-US" sz="4175" b="1" spc="254">
                <a:solidFill>
                  <a:srgbClr val="484646"/>
                </a:solidFill>
                <a:latin typeface="Consolas" panose="020B0609020204030204" pitchFamily="49" charset="0"/>
                <a:cs typeface="Arial"/>
              </a:rPr>
              <a:t>Bezpośrednie artefakty systemowe</a:t>
            </a:r>
            <a:endParaRPr sz="4175" b="1">
              <a:latin typeface="Consolas" panose="020B0609020204030204" pitchFamily="49" charset="0"/>
              <a:cs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D5895B6-3F75-40C3-98F7-BD77CB67C50B}"/>
              </a:ext>
            </a:extLst>
          </p:cNvPr>
          <p:cNvSpPr txBox="1"/>
          <p:nvPr/>
        </p:nvSpPr>
        <p:spPr>
          <a:xfrm>
            <a:off x="175491" y="6317673"/>
            <a:ext cx="10437091" cy="3786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Źródło: </a:t>
            </a:r>
            <a:r>
              <a:rPr lang="en-US">
                <a:hlinkClick r:id="rId3"/>
              </a:rPr>
              <a:t>https://digital-forensics.sans.org/media/SANS_Poster_2018_Hunt_Evil_FINAL.pdf</a:t>
            </a:r>
            <a:endParaRPr lang="pl-PL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BF1537-1C82-4804-AEC0-B278493576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36823"/>
            <a:ext cx="12192000" cy="4384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61805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44A882EA-D419-4CC2-A934-BBA1FCE05273}"/>
              </a:ext>
            </a:extLst>
          </p:cNvPr>
          <p:cNvSpPr txBox="1"/>
          <p:nvPr/>
        </p:nvSpPr>
        <p:spPr>
          <a:xfrm>
            <a:off x="1078563" y="101599"/>
            <a:ext cx="10034873" cy="12849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1527" algn="ctr">
              <a:tabLst>
                <a:tab pos="2285133" algn="l"/>
              </a:tabLst>
              <a:defRPr/>
            </a:pPr>
            <a:r>
              <a:rPr lang="en-US" sz="4175" b="1" spc="254">
                <a:solidFill>
                  <a:srgbClr val="484646"/>
                </a:solidFill>
                <a:latin typeface="Arial"/>
                <a:cs typeface="Arial"/>
              </a:rPr>
              <a:t>Threat Hunting - wykrywanie</a:t>
            </a:r>
          </a:p>
          <a:p>
            <a:pPr marL="11527" algn="ctr">
              <a:tabLst>
                <a:tab pos="2285133" algn="l"/>
              </a:tabLst>
              <a:defRPr/>
            </a:pPr>
            <a:r>
              <a:rPr lang="en-US" sz="4175" b="1" spc="254">
                <a:solidFill>
                  <a:srgbClr val="484646"/>
                </a:solidFill>
                <a:latin typeface="Arial"/>
                <a:cs typeface="Arial"/>
              </a:rPr>
              <a:t>anomalii</a:t>
            </a:r>
            <a:endParaRPr sz="4175" b="1">
              <a:latin typeface="Arial"/>
              <a:cs typeface="Arial"/>
            </a:endParaRP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20877EBC-62E7-4EC6-94B3-82F3ACB32DA3}"/>
              </a:ext>
            </a:extLst>
          </p:cNvPr>
          <p:cNvSpPr txBox="1"/>
          <p:nvPr/>
        </p:nvSpPr>
        <p:spPr>
          <a:xfrm>
            <a:off x="810158" y="1606139"/>
            <a:ext cx="10190285" cy="507831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000"/>
              <a:t>Podstawową zasadą jest częstotliwość występowania danego potencjalnego IOC, np: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000"/>
              <a:t>adresu IP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000"/>
              <a:t>domeny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000"/>
              <a:t>ścieżki do pliku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000"/>
              <a:t>używanego protokołu</a:t>
            </a:r>
          </a:p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en-US" sz="3000"/>
              <a:t>Stosowanie widoków agregujących</a:t>
            </a:r>
          </a:p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en-US" sz="3000"/>
              <a:t>Jest to jednocześnie dobry sposób na poznawanie własnego środowiska i uczenie się go</a:t>
            </a:r>
          </a:p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en-US" sz="3000"/>
              <a:t>Inne anomalie statystyczne (np. czasy trwania danych aktywności)</a:t>
            </a:r>
          </a:p>
        </p:txBody>
      </p:sp>
      <p:pic>
        <p:nvPicPr>
          <p:cNvPr id="6" name="Picture 5" descr="A close up of a weapon&#10;&#10;Description automatically generated">
            <a:extLst>
              <a:ext uri="{FF2B5EF4-FFF2-40B4-BE49-F238E27FC236}">
                <a16:creationId xmlns:a16="http://schemas.microsoft.com/office/drawing/2014/main" id="{CF9EB801-D290-4092-AD1C-7182E80CE1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8003" y="101599"/>
            <a:ext cx="1713967" cy="1313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84023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44A882EA-D419-4CC2-A934-BBA1FCE05273}"/>
              </a:ext>
            </a:extLst>
          </p:cNvPr>
          <p:cNvSpPr txBox="1"/>
          <p:nvPr/>
        </p:nvSpPr>
        <p:spPr>
          <a:xfrm>
            <a:off x="0" y="0"/>
            <a:ext cx="12191999" cy="6155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1527" algn="ctr">
              <a:tabLst>
                <a:tab pos="2285133" algn="l"/>
              </a:tabLst>
              <a:defRPr/>
            </a:pPr>
            <a:r>
              <a:rPr lang="en-US" sz="2000" b="1" spc="254">
                <a:solidFill>
                  <a:srgbClr val="484646"/>
                </a:solidFill>
                <a:latin typeface="Arial"/>
                <a:cs typeface="Arial"/>
              </a:rPr>
              <a:t>Threat Hunting - wykrywanie</a:t>
            </a:r>
          </a:p>
          <a:p>
            <a:pPr marL="11527" algn="ctr">
              <a:tabLst>
                <a:tab pos="2285133" algn="l"/>
              </a:tabLst>
              <a:defRPr/>
            </a:pPr>
            <a:r>
              <a:rPr lang="en-US" sz="2000" b="1" spc="254">
                <a:solidFill>
                  <a:srgbClr val="484646"/>
                </a:solidFill>
                <a:latin typeface="Arial"/>
                <a:cs typeface="Arial"/>
              </a:rPr>
              <a:t>anomalii - popularność hashy</a:t>
            </a:r>
            <a:endParaRPr sz="2000" b="1">
              <a:latin typeface="Arial"/>
              <a:cs typeface="Arial"/>
            </a:endParaRPr>
          </a:p>
        </p:txBody>
      </p:sp>
      <p:pic>
        <p:nvPicPr>
          <p:cNvPr id="6" name="Picture 5" descr="A close up of a weapon&#10;&#10;Description automatically generated">
            <a:extLst>
              <a:ext uri="{FF2B5EF4-FFF2-40B4-BE49-F238E27FC236}">
                <a16:creationId xmlns:a16="http://schemas.microsoft.com/office/drawing/2014/main" id="{CF9EB801-D290-4092-AD1C-7182E80CE1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8519" y="101599"/>
            <a:ext cx="803451" cy="615553"/>
          </a:xfrm>
          <a:prstGeom prst="rect">
            <a:avLst/>
          </a:prstGeom>
        </p:spPr>
      </p:pic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ED344E7-35C3-439B-BE3B-F035CED4F6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695" y="615553"/>
            <a:ext cx="9196829" cy="6344046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95950998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44A882EA-D419-4CC2-A934-BBA1FCE05273}"/>
              </a:ext>
            </a:extLst>
          </p:cNvPr>
          <p:cNvSpPr txBox="1"/>
          <p:nvPr/>
        </p:nvSpPr>
        <p:spPr>
          <a:xfrm>
            <a:off x="0" y="0"/>
            <a:ext cx="12191999" cy="6155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1527" algn="ctr">
              <a:tabLst>
                <a:tab pos="2285133" algn="l"/>
              </a:tabLst>
              <a:defRPr/>
            </a:pPr>
            <a:r>
              <a:rPr lang="en-US" sz="2000" b="1" spc="254">
                <a:solidFill>
                  <a:srgbClr val="484646"/>
                </a:solidFill>
                <a:latin typeface="Arial"/>
                <a:cs typeface="Arial"/>
              </a:rPr>
              <a:t>Threat Hunting - wykrywanie</a:t>
            </a:r>
          </a:p>
          <a:p>
            <a:pPr marL="11527" algn="ctr">
              <a:tabLst>
                <a:tab pos="2285133" algn="l"/>
              </a:tabLst>
              <a:defRPr/>
            </a:pPr>
            <a:r>
              <a:rPr lang="en-US" sz="2000" b="1" spc="254">
                <a:solidFill>
                  <a:srgbClr val="484646"/>
                </a:solidFill>
                <a:latin typeface="Arial"/>
                <a:cs typeface="Arial"/>
              </a:rPr>
              <a:t>anomalii - popularność hashy</a:t>
            </a:r>
            <a:endParaRPr sz="2000" b="1">
              <a:latin typeface="Arial"/>
              <a:cs typeface="Arial"/>
            </a:endParaRPr>
          </a:p>
        </p:txBody>
      </p:sp>
      <p:pic>
        <p:nvPicPr>
          <p:cNvPr id="6" name="Picture 5" descr="A close up of a weapon&#10;&#10;Description automatically generated">
            <a:extLst>
              <a:ext uri="{FF2B5EF4-FFF2-40B4-BE49-F238E27FC236}">
                <a16:creationId xmlns:a16="http://schemas.microsoft.com/office/drawing/2014/main" id="{CF9EB801-D290-4092-AD1C-7182E80CE1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8519" y="101599"/>
            <a:ext cx="803451" cy="615553"/>
          </a:xfrm>
          <a:prstGeom prst="rect">
            <a:avLst/>
          </a:prstGeom>
        </p:spPr>
      </p:pic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8A1EECE-F8B1-49C6-AF78-099742F402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9417" y="800513"/>
            <a:ext cx="8833561" cy="605748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52561040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44A882EA-D419-4CC2-A934-BBA1FCE05273}"/>
              </a:ext>
            </a:extLst>
          </p:cNvPr>
          <p:cNvSpPr txBox="1"/>
          <p:nvPr/>
        </p:nvSpPr>
        <p:spPr>
          <a:xfrm>
            <a:off x="623612" y="101599"/>
            <a:ext cx="10034873" cy="12849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1527">
              <a:tabLst>
                <a:tab pos="2285133" algn="l"/>
              </a:tabLst>
              <a:defRPr/>
            </a:pPr>
            <a:r>
              <a:rPr lang="en-US" sz="4175" b="1" spc="254">
                <a:solidFill>
                  <a:srgbClr val="484646"/>
                </a:solidFill>
                <a:latin typeface="Arial"/>
                <a:cs typeface="Arial"/>
              </a:rPr>
              <a:t>Threat Hunting jako część </a:t>
            </a:r>
          </a:p>
          <a:p>
            <a:pPr marL="11527">
              <a:tabLst>
                <a:tab pos="2285133" algn="l"/>
              </a:tabLst>
              <a:defRPr/>
            </a:pPr>
            <a:r>
              <a:rPr lang="en-US" sz="4175" b="1" spc="254">
                <a:solidFill>
                  <a:srgbClr val="484646"/>
                </a:solidFill>
                <a:latin typeface="Arial"/>
                <a:cs typeface="Arial"/>
              </a:rPr>
              <a:t>Incident Response</a:t>
            </a:r>
            <a:endParaRPr sz="4175" b="1">
              <a:latin typeface="Arial"/>
              <a:cs typeface="Arial"/>
            </a:endParaRPr>
          </a:p>
        </p:txBody>
      </p:sp>
      <p:pic>
        <p:nvPicPr>
          <p:cNvPr id="6" name="Picture 5" descr="A close up of a weapon&#10;&#10;Description automatically generated">
            <a:extLst>
              <a:ext uri="{FF2B5EF4-FFF2-40B4-BE49-F238E27FC236}">
                <a16:creationId xmlns:a16="http://schemas.microsoft.com/office/drawing/2014/main" id="{D9267F9D-4C1F-424D-9640-FBE522FB37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8003" y="101599"/>
            <a:ext cx="1713967" cy="1313133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BE73488-18BA-4C1F-94AD-C0134BA541D0}"/>
              </a:ext>
            </a:extLst>
          </p:cNvPr>
          <p:cNvSpPr/>
          <p:nvPr/>
        </p:nvSpPr>
        <p:spPr>
          <a:xfrm>
            <a:off x="976496" y="1683165"/>
            <a:ext cx="3286665" cy="109555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INCIDENT RESPONSE</a:t>
            </a:r>
            <a:endParaRPr lang="pl-PL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2C346EB-712B-4C18-B7F8-72E5DB0A84AB}"/>
              </a:ext>
            </a:extLst>
          </p:cNvPr>
          <p:cNvSpPr/>
          <p:nvPr/>
        </p:nvSpPr>
        <p:spPr>
          <a:xfrm>
            <a:off x="6506302" y="1612877"/>
            <a:ext cx="3243532" cy="145355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FORENSICS</a:t>
            </a:r>
            <a:endParaRPr lang="pl-PL" sz="200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6065B5D-AA11-4D20-9823-14B9C307129C}"/>
              </a:ext>
            </a:extLst>
          </p:cNvPr>
          <p:cNvSpPr/>
          <p:nvPr/>
        </p:nvSpPr>
        <p:spPr>
          <a:xfrm>
            <a:off x="3579335" y="3531505"/>
            <a:ext cx="3286665" cy="109555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THREAT HUNTING</a:t>
            </a:r>
            <a:endParaRPr lang="pl-PL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0196507-D1D8-4D48-B24B-2AFAF794C184}"/>
              </a:ext>
            </a:extLst>
          </p:cNvPr>
          <p:cNvCxnSpPr>
            <a:cxnSpLocks/>
            <a:stCxn id="8" idx="1"/>
            <a:endCxn id="3" idx="2"/>
          </p:cNvCxnSpPr>
          <p:nvPr/>
        </p:nvCxnSpPr>
        <p:spPr>
          <a:xfrm flipH="1" flipV="1">
            <a:off x="2619829" y="2778719"/>
            <a:ext cx="959506" cy="13005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508BA017-704C-4FD1-A295-DC7A884E139D}"/>
              </a:ext>
            </a:extLst>
          </p:cNvPr>
          <p:cNvSpPr txBox="1"/>
          <p:nvPr/>
        </p:nvSpPr>
        <p:spPr>
          <a:xfrm>
            <a:off x="657024" y="4718125"/>
            <a:ext cx="1043796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000" i="1"/>
              <a:t>Incident Response</a:t>
            </a:r>
            <a:r>
              <a:rPr lang="en-US" sz="2000"/>
              <a:t> prowadzi do  </a:t>
            </a:r>
            <a:r>
              <a:rPr lang="en-US" sz="2000" i="1"/>
              <a:t>Forensics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i="1"/>
              <a:t>Forensics</a:t>
            </a:r>
            <a:r>
              <a:rPr lang="en-US" sz="2000"/>
              <a:t> prowadzi do dalszego incident response (scoping)</a:t>
            </a:r>
            <a:endParaRPr lang="en-US" sz="2000" i="1"/>
          </a:p>
          <a:p>
            <a:pPr marL="342900" indent="-342900">
              <a:buFont typeface="+mj-lt"/>
              <a:buAutoNum type="arabicPeriod"/>
            </a:pPr>
            <a:r>
              <a:rPr lang="en-US" sz="2000" i="1"/>
              <a:t>Forensics</a:t>
            </a:r>
            <a:r>
              <a:rPr lang="en-US" sz="2000"/>
              <a:t> dostarcza wiedzy użytecznej w </a:t>
            </a:r>
            <a:r>
              <a:rPr lang="en-US" sz="2000" i="1"/>
              <a:t>Threat Huntingu</a:t>
            </a:r>
            <a:r>
              <a:rPr lang="en-US" sz="2000"/>
              <a:t> (IOCs, TTPs)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i="1"/>
              <a:t>Threat Hunting</a:t>
            </a:r>
            <a:r>
              <a:rPr lang="en-US" sz="2000"/>
              <a:t> uzupełnia </a:t>
            </a:r>
            <a:r>
              <a:rPr lang="en-US" sz="2000" i="1"/>
              <a:t>Forensics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i="1"/>
              <a:t>Threat Hunting</a:t>
            </a:r>
            <a:r>
              <a:rPr lang="en-US" sz="2000"/>
              <a:t> prowadzi do </a:t>
            </a:r>
            <a:r>
              <a:rPr lang="en-US" sz="2000" i="1"/>
              <a:t>Incident Response</a:t>
            </a:r>
            <a:endParaRPr lang="pl-PL" sz="2000" i="1"/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DE991A9C-6387-4905-A051-ED55377149EF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flipH="1">
            <a:off x="6866000" y="3066428"/>
            <a:ext cx="1262068" cy="101285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2837FC6E-5BC1-4C94-913F-FAEB225B93CD}"/>
              </a:ext>
            </a:extLst>
          </p:cNvPr>
          <p:cNvSpPr txBox="1"/>
          <p:nvPr/>
        </p:nvSpPr>
        <p:spPr>
          <a:xfrm>
            <a:off x="657024" y="6387069"/>
            <a:ext cx="11230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Ta relacja ma zastosowanie zarówno w kontekście pojedynczego incydentu jak i wielu powiązanych ze sobą (TTP, TA).</a:t>
            </a:r>
            <a:endParaRPr lang="pl-PL" b="1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9B542AE-AB1C-46B0-B96F-E3228C793C7C}"/>
              </a:ext>
            </a:extLst>
          </p:cNvPr>
          <p:cNvCxnSpPr>
            <a:stCxn id="7" idx="1"/>
            <a:endCxn id="3" idx="3"/>
          </p:cNvCxnSpPr>
          <p:nvPr/>
        </p:nvCxnSpPr>
        <p:spPr>
          <a:xfrm flipH="1" flipV="1">
            <a:off x="4263161" y="2230942"/>
            <a:ext cx="2243141" cy="10871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686047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44A882EA-D419-4CC2-A934-BBA1FCE05273}"/>
              </a:ext>
            </a:extLst>
          </p:cNvPr>
          <p:cNvSpPr txBox="1"/>
          <p:nvPr/>
        </p:nvSpPr>
        <p:spPr>
          <a:xfrm>
            <a:off x="623612" y="101599"/>
            <a:ext cx="10034873" cy="12849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1527">
              <a:tabLst>
                <a:tab pos="2285133" algn="l"/>
              </a:tabLst>
              <a:defRPr/>
            </a:pPr>
            <a:r>
              <a:rPr lang="en-US" sz="4175" b="1" spc="254">
                <a:solidFill>
                  <a:srgbClr val="484646"/>
                </a:solidFill>
                <a:latin typeface="Arial"/>
                <a:cs typeface="Arial"/>
              </a:rPr>
              <a:t>Threat Hunting - dojrzałość procesu i wpływ na środowisko</a:t>
            </a:r>
            <a:endParaRPr sz="4175" b="1">
              <a:latin typeface="Arial"/>
              <a:cs typeface="Arial"/>
            </a:endParaRPr>
          </a:p>
        </p:txBody>
      </p:sp>
      <p:pic>
        <p:nvPicPr>
          <p:cNvPr id="6" name="Picture 5" descr="A close up of a weapon&#10;&#10;Description automatically generated">
            <a:extLst>
              <a:ext uri="{FF2B5EF4-FFF2-40B4-BE49-F238E27FC236}">
                <a16:creationId xmlns:a16="http://schemas.microsoft.com/office/drawing/2014/main" id="{D9267F9D-4C1F-424D-9640-FBE522FB37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8003" y="101599"/>
            <a:ext cx="1713967" cy="131313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5F6308E-AD15-4B48-A52D-1DBE36081B71}"/>
              </a:ext>
            </a:extLst>
          </p:cNvPr>
          <p:cNvSpPr txBox="1"/>
          <p:nvPr/>
        </p:nvSpPr>
        <p:spPr>
          <a:xfrm>
            <a:off x="715992" y="1854679"/>
            <a:ext cx="10558733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/>
              <a:t>1. Podstawą jest dojrzałość samego środowiska (w tym również jego bezpieczeństwa) i jego znajomość, poprawnie działające automatyczne detekcje (SIEM, AV, EDR).</a:t>
            </a:r>
          </a:p>
          <a:p>
            <a:r>
              <a:rPr lang="en-US" sz="3000"/>
              <a:t>2. Aktywność skupiona na Threat Huntingu powinna jednocześnie prowadzić, na ile to tylko możliwe, do aktualizowania i usprawniania istniejących automatycznych detekcji.</a:t>
            </a:r>
          </a:p>
          <a:p>
            <a:r>
              <a:rPr lang="en-US" sz="3000"/>
              <a:t>3. Usprawnienia samego procesu to między innymi: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000"/>
              <a:t>stopień pokrycia ATT&amp;CK MATRIX,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000"/>
              <a:t>aktualne dane o IOC i zagrożeniach (intelligence feeds),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000"/>
              <a:t>stosowanie efektywnych metod analizy danych.</a:t>
            </a:r>
          </a:p>
        </p:txBody>
      </p:sp>
    </p:spTree>
    <p:extLst>
      <p:ext uri="{BB962C8B-B14F-4D97-AF65-F5344CB8AC3E}">
        <p14:creationId xmlns:p14="http://schemas.microsoft.com/office/powerpoint/2010/main" val="26794616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44A882EA-D419-4CC2-A934-BBA1FCE05273}"/>
              </a:ext>
            </a:extLst>
          </p:cNvPr>
          <p:cNvSpPr txBox="1"/>
          <p:nvPr/>
        </p:nvSpPr>
        <p:spPr>
          <a:xfrm>
            <a:off x="1143892" y="213212"/>
            <a:ext cx="10034873" cy="6424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1527">
              <a:tabLst>
                <a:tab pos="2285133" algn="l"/>
              </a:tabLst>
              <a:defRPr/>
            </a:pPr>
            <a:r>
              <a:rPr lang="en-US" sz="4175" b="1" spc="254">
                <a:solidFill>
                  <a:srgbClr val="484646"/>
                </a:solidFill>
                <a:latin typeface="Arial"/>
                <a:cs typeface="Arial"/>
              </a:rPr>
              <a:t>Retrospektywny Threat Hunting</a:t>
            </a:r>
            <a:endParaRPr sz="4175" b="1">
              <a:latin typeface="Arial"/>
              <a:cs typeface="Arial"/>
            </a:endParaRP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20877EBC-62E7-4EC6-94B3-82F3ACB32DA3}"/>
              </a:ext>
            </a:extLst>
          </p:cNvPr>
          <p:cNvSpPr txBox="1"/>
          <p:nvPr/>
        </p:nvSpPr>
        <p:spPr>
          <a:xfrm>
            <a:off x="792905" y="1620791"/>
            <a:ext cx="10736848" cy="517064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en-US" sz="2800"/>
              <a:t>Każdego dnia publikowane są informacje o nowych podatnościach</a:t>
            </a:r>
          </a:p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en-US" sz="2800"/>
              <a:t>Każdego dnia pojawiają się nowe IOC związane z aktorami zagrożeń i ich kampaniami (próbki, sumy kontrolne, adresy IP, domeny itd.)</a:t>
            </a:r>
          </a:p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en-US" sz="2800"/>
              <a:t>Regularnie publikowane są nowe techniki (odzwierciedlane później  w aktualizowanym MITRE ATT&amp;CK MATRIX)</a:t>
            </a:r>
          </a:p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en-US" sz="2800"/>
              <a:t>Regularne przeszukiwanie dostępnych dla swojej infrastruktury źródeł danych pod kątem śladów wykorzystania nowych podatności/obecności nowych IOC można określić jako </a:t>
            </a:r>
            <a:r>
              <a:rPr lang="en-US" sz="2800" i="1"/>
              <a:t>Retrospektywny</a:t>
            </a:r>
            <a:r>
              <a:rPr lang="en-US" sz="2800"/>
              <a:t> </a:t>
            </a:r>
            <a:r>
              <a:rPr lang="en-US" sz="2800" i="1"/>
              <a:t>Threat Hunting </a:t>
            </a:r>
            <a:r>
              <a:rPr lang="en-US" sz="2800"/>
              <a:t>(często mylnie pojmowany/określany jako właściwy </a:t>
            </a:r>
            <a:r>
              <a:rPr lang="en-US" sz="2800" i="1"/>
              <a:t>Threat Hunting</a:t>
            </a:r>
            <a:r>
              <a:rPr lang="en-US" sz="2800"/>
              <a:t>)</a:t>
            </a:r>
          </a:p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en-US" sz="2800"/>
              <a:t>Aktywność konieczna, lecz niewystarczająca, by mówić, że robi się Threat Hunting</a:t>
            </a:r>
          </a:p>
        </p:txBody>
      </p:sp>
      <p:pic>
        <p:nvPicPr>
          <p:cNvPr id="6" name="Picture 5" descr="A close up of a weapon&#10;&#10;Description automatically generated">
            <a:extLst>
              <a:ext uri="{FF2B5EF4-FFF2-40B4-BE49-F238E27FC236}">
                <a16:creationId xmlns:a16="http://schemas.microsoft.com/office/drawing/2014/main" id="{2E72A2ED-E22F-4EE5-9B67-D3BADEE9C5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8003" y="101599"/>
            <a:ext cx="1713967" cy="1313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18547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44A882EA-D419-4CC2-A934-BBA1FCE05273}"/>
              </a:ext>
            </a:extLst>
          </p:cNvPr>
          <p:cNvSpPr txBox="1"/>
          <p:nvPr/>
        </p:nvSpPr>
        <p:spPr>
          <a:xfrm>
            <a:off x="759656" y="66563"/>
            <a:ext cx="10770098" cy="12849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1527" algn="ctr">
              <a:tabLst>
                <a:tab pos="2285133" algn="l"/>
              </a:tabLst>
              <a:defRPr/>
            </a:pPr>
            <a:r>
              <a:rPr lang="en-US" sz="4175" b="1" spc="254">
                <a:solidFill>
                  <a:srgbClr val="484646"/>
                </a:solidFill>
                <a:latin typeface="Arial"/>
                <a:cs typeface="Arial"/>
              </a:rPr>
              <a:t>Źródła zdarzeń bezpieczeństwa - Honeypots</a:t>
            </a:r>
            <a:endParaRPr sz="4175" b="1">
              <a:latin typeface="Arial"/>
              <a:cs typeface="Arial"/>
            </a:endParaRP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20877EBC-62E7-4EC6-94B3-82F3ACB32DA3}"/>
              </a:ext>
            </a:extLst>
          </p:cNvPr>
          <p:cNvSpPr txBox="1"/>
          <p:nvPr/>
        </p:nvSpPr>
        <p:spPr>
          <a:xfrm>
            <a:off x="759655" y="1492938"/>
            <a:ext cx="10190285" cy="49859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/>
            <a:r>
              <a:rPr lang="en-US" sz="3600"/>
              <a:t>Honeypot (z ang. "garnek miodu" w kontekście pułapki z przynęta):</a:t>
            </a:r>
          </a:p>
          <a:p>
            <a:pPr lvl="0"/>
            <a:endParaRPr lang="en-US" sz="3600"/>
          </a:p>
          <a:p>
            <a:pPr lvl="0" algn="ctr"/>
            <a:r>
              <a:rPr lang="en-US" sz="3600" u="sng"/>
              <a:t>Sprawiający wrażenie wartościowego i podatnego system lub jego element umyślnie umieszczony w środowisku po to, by został wybrany za cel przez atakującego, prowadząc w ten sposób do jego wykrycia (i ewentualnie do poznania metod działania przy jednoczesnym zdobyciu dodatkowego czasu)</a:t>
            </a:r>
          </a:p>
        </p:txBody>
      </p:sp>
      <p:pic>
        <p:nvPicPr>
          <p:cNvPr id="3" name="Picture 2" descr="A picture containing table, sitting, orange&#10;&#10;Description automatically generated">
            <a:extLst>
              <a:ext uri="{FF2B5EF4-FFF2-40B4-BE49-F238E27FC236}">
                <a16:creationId xmlns:a16="http://schemas.microsoft.com/office/drawing/2014/main" id="{393596D9-8B2D-45DB-8F9B-548B1C4FC9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1152" y="24840"/>
            <a:ext cx="1240848" cy="1368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29228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44A882EA-D419-4CC2-A934-BBA1FCE05273}"/>
              </a:ext>
            </a:extLst>
          </p:cNvPr>
          <p:cNvSpPr txBox="1"/>
          <p:nvPr/>
        </p:nvSpPr>
        <p:spPr>
          <a:xfrm>
            <a:off x="759656" y="66563"/>
            <a:ext cx="10770098" cy="12849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1527" algn="ctr">
              <a:tabLst>
                <a:tab pos="2285133" algn="l"/>
              </a:tabLst>
              <a:defRPr/>
            </a:pPr>
            <a:r>
              <a:rPr lang="en-US" sz="4175" b="1" spc="254">
                <a:solidFill>
                  <a:srgbClr val="484646"/>
                </a:solidFill>
                <a:latin typeface="Arial"/>
                <a:cs typeface="Arial"/>
              </a:rPr>
              <a:t>Źródła zdarzeń bezpieczeństwa - Honeypots</a:t>
            </a:r>
            <a:endParaRPr sz="4175" b="1">
              <a:latin typeface="Arial"/>
              <a:cs typeface="Arial"/>
            </a:endParaRP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4C37F74E-6CD7-4807-BBA8-B45EA94B4B0A}"/>
              </a:ext>
            </a:extLst>
          </p:cNvPr>
          <p:cNvSpPr txBox="1"/>
          <p:nvPr/>
        </p:nvSpPr>
        <p:spPr>
          <a:xfrm>
            <a:off x="759655" y="1492938"/>
            <a:ext cx="10190285" cy="221599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 algn="ctr"/>
            <a:r>
              <a:rPr lang="en-US" sz="3600"/>
              <a:t>Idea stosowania honeypotów wykorzystuje przewagę właściciela systemu polegającą na znajomości własnego środowiska (podczas gdy atakujący dopiero je poznaje)</a:t>
            </a:r>
            <a:endParaRPr lang="en-US" sz="3600" u="sng"/>
          </a:p>
        </p:txBody>
      </p:sp>
      <p:pic>
        <p:nvPicPr>
          <p:cNvPr id="5" name="Picture 4" descr="A picture containing table, sitting, orange&#10;&#10;Description automatically generated">
            <a:extLst>
              <a:ext uri="{FF2B5EF4-FFF2-40B4-BE49-F238E27FC236}">
                <a16:creationId xmlns:a16="http://schemas.microsoft.com/office/drawing/2014/main" id="{CFCC5DE9-FF2F-468B-BC6B-A7D7125021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1152" y="24840"/>
            <a:ext cx="1240848" cy="1368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71046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44A882EA-D419-4CC2-A934-BBA1FCE05273}"/>
              </a:ext>
            </a:extLst>
          </p:cNvPr>
          <p:cNvSpPr txBox="1"/>
          <p:nvPr/>
        </p:nvSpPr>
        <p:spPr>
          <a:xfrm>
            <a:off x="759656" y="66563"/>
            <a:ext cx="10770098" cy="12849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1527" algn="ctr">
              <a:tabLst>
                <a:tab pos="2285133" algn="l"/>
              </a:tabLst>
              <a:defRPr/>
            </a:pPr>
            <a:r>
              <a:rPr lang="en-US" sz="4175" b="1" spc="254">
                <a:solidFill>
                  <a:srgbClr val="484646"/>
                </a:solidFill>
                <a:latin typeface="Arial"/>
                <a:cs typeface="Arial"/>
              </a:rPr>
              <a:t>Źródła zdarzeń bezpieczeństwa - Honeypots</a:t>
            </a:r>
            <a:endParaRPr sz="4175" b="1">
              <a:latin typeface="Arial"/>
              <a:cs typeface="Arial"/>
            </a:endParaRP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4C37F74E-6CD7-4807-BBA8-B45EA94B4B0A}"/>
              </a:ext>
            </a:extLst>
          </p:cNvPr>
          <p:cNvSpPr txBox="1"/>
          <p:nvPr/>
        </p:nvSpPr>
        <p:spPr>
          <a:xfrm>
            <a:off x="759655" y="1492938"/>
            <a:ext cx="10190285" cy="378565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/>
            <a:r>
              <a:rPr lang="en-US" sz="3600"/>
              <a:t>Przykład #1:</a:t>
            </a:r>
          </a:p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en-US" sz="3000"/>
              <a:t>umieszczony w sieci wewnętrznej serwer z wieloma uruchomionymi usługami sieciowymi i łatwą do znalezienia podatnością</a:t>
            </a:r>
          </a:p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en-US" sz="3000"/>
              <a:t>podatność jest symulowana, próby jej wykorzystania (bądź innej interakcji z tym systemem) są monitorowane</a:t>
            </a:r>
          </a:p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en-US" sz="3000"/>
              <a:t>serwer nie jest wykorzystywany do żadnych innych celów (atakujący tego nie wie)</a:t>
            </a:r>
          </a:p>
        </p:txBody>
      </p:sp>
      <p:pic>
        <p:nvPicPr>
          <p:cNvPr id="5" name="Picture 4" descr="A picture containing table, sitting, orange&#10;&#10;Description automatically generated">
            <a:extLst>
              <a:ext uri="{FF2B5EF4-FFF2-40B4-BE49-F238E27FC236}">
                <a16:creationId xmlns:a16="http://schemas.microsoft.com/office/drawing/2014/main" id="{25A94183-5A9D-4147-8A96-19FB1BDF05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1152" y="24840"/>
            <a:ext cx="1240848" cy="1368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54336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44A882EA-D419-4CC2-A934-BBA1FCE05273}"/>
              </a:ext>
            </a:extLst>
          </p:cNvPr>
          <p:cNvSpPr txBox="1"/>
          <p:nvPr/>
        </p:nvSpPr>
        <p:spPr>
          <a:xfrm>
            <a:off x="759656" y="66563"/>
            <a:ext cx="10770098" cy="12849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1527" algn="ctr">
              <a:tabLst>
                <a:tab pos="2285133" algn="l"/>
              </a:tabLst>
              <a:defRPr/>
            </a:pPr>
            <a:r>
              <a:rPr lang="en-US" sz="4175" b="1" spc="254">
                <a:solidFill>
                  <a:srgbClr val="484646"/>
                </a:solidFill>
                <a:latin typeface="Arial"/>
                <a:cs typeface="Arial"/>
              </a:rPr>
              <a:t>Źródła zdarzeń bezpieczeństwa - Honeypots</a:t>
            </a:r>
            <a:endParaRPr sz="4175" b="1">
              <a:latin typeface="Arial"/>
              <a:cs typeface="Arial"/>
            </a:endParaRP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4C37F74E-6CD7-4807-BBA8-B45EA94B4B0A}"/>
              </a:ext>
            </a:extLst>
          </p:cNvPr>
          <p:cNvSpPr txBox="1"/>
          <p:nvPr/>
        </p:nvSpPr>
        <p:spPr>
          <a:xfrm>
            <a:off x="759655" y="1492938"/>
            <a:ext cx="10190285" cy="470898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/>
            <a:r>
              <a:rPr lang="en-US" sz="3600"/>
              <a:t>Przykład #2:</a:t>
            </a:r>
          </a:p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en-US" sz="3000"/>
              <a:t>umieszczony w sieci wewnętrznej serwer z wieloma uruchomionymi usługami sieciowymi i łatwą do znalezienia podatnością</a:t>
            </a:r>
          </a:p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en-US" sz="3000"/>
              <a:t>podatność jest realna (pozwalamy, by atakujący się włamał), próby jej wykorzystania (bądź innej interakcji z tym systemem) są monitorowane</a:t>
            </a:r>
          </a:p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en-US" sz="3000"/>
              <a:t>serwer wykorzystywany jest wyłącznie do wykrycia atakującego i zajęcia mu czasu + ewentualnie do poznania jego TTPs)</a:t>
            </a:r>
          </a:p>
        </p:txBody>
      </p:sp>
      <p:pic>
        <p:nvPicPr>
          <p:cNvPr id="5" name="Picture 4" descr="A picture containing table, sitting, orange&#10;&#10;Description automatically generated">
            <a:extLst>
              <a:ext uri="{FF2B5EF4-FFF2-40B4-BE49-F238E27FC236}">
                <a16:creationId xmlns:a16="http://schemas.microsoft.com/office/drawing/2014/main" id="{D49F5C6A-C167-46A9-950B-A28A5047AD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1152" y="24840"/>
            <a:ext cx="1240848" cy="1368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0631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44A882EA-D419-4CC2-A934-BBA1FCE05273}"/>
              </a:ext>
            </a:extLst>
          </p:cNvPr>
          <p:cNvSpPr txBox="1"/>
          <p:nvPr/>
        </p:nvSpPr>
        <p:spPr>
          <a:xfrm>
            <a:off x="1475725" y="66624"/>
            <a:ext cx="10586966" cy="6424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1527">
              <a:tabLst>
                <a:tab pos="2285133" algn="l"/>
              </a:tabLst>
              <a:defRPr/>
            </a:pPr>
            <a:r>
              <a:rPr lang="en-US" sz="4175" b="1" spc="254">
                <a:solidFill>
                  <a:srgbClr val="484646"/>
                </a:solidFill>
                <a:latin typeface="Consolas" panose="020B0609020204030204" pitchFamily="49" charset="0"/>
                <a:cs typeface="Arial"/>
              </a:rPr>
              <a:t>Bezpośrednie artefakty systemowe</a:t>
            </a:r>
            <a:endParaRPr sz="4175" b="1">
              <a:latin typeface="Consolas" panose="020B0609020204030204" pitchFamily="49" charset="0"/>
              <a:cs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D5895B6-3F75-40C3-98F7-BD77CB67C50B}"/>
              </a:ext>
            </a:extLst>
          </p:cNvPr>
          <p:cNvSpPr txBox="1"/>
          <p:nvPr/>
        </p:nvSpPr>
        <p:spPr>
          <a:xfrm>
            <a:off x="175491" y="6317673"/>
            <a:ext cx="10437091" cy="3786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Źródło: </a:t>
            </a:r>
            <a:r>
              <a:rPr lang="en-US">
                <a:hlinkClick r:id="rId3"/>
              </a:rPr>
              <a:t>https://digital-forensics.sans.org/media/SANS_Poster_2018_Hunt_Evil_FINAL.pdf</a:t>
            </a:r>
            <a:endParaRPr lang="pl-PL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3FB24D0-34B2-439C-AA09-407D42DB79AC}"/>
              </a:ext>
            </a:extLst>
          </p:cNvPr>
          <p:cNvSpPr txBox="1"/>
          <p:nvPr/>
        </p:nvSpPr>
        <p:spPr>
          <a:xfrm>
            <a:off x="1099127" y="1006764"/>
            <a:ext cx="915323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Artefakty bezpośrednie stanowią: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najpełniejsze źródło informacji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najlepszy dowód elektroniczny</a:t>
            </a:r>
          </a:p>
          <a:p>
            <a:endParaRPr lang="en-US" sz="2400"/>
          </a:p>
          <a:p>
            <a:r>
              <a:rPr lang="en-US" sz="2400"/>
              <a:t>Bardzo rzadko jednak są one przeglądane w pierwszej kolejności - bardzo rzadko wykrycie incydentu zaczyna się od bezpośredniej, manualnej inspekcji tych zasobów (problem skali, ilości danych, problem zasobów, czasu, automatyzacji).</a:t>
            </a:r>
          </a:p>
          <a:p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72990629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44A882EA-D419-4CC2-A934-BBA1FCE05273}"/>
              </a:ext>
            </a:extLst>
          </p:cNvPr>
          <p:cNvSpPr txBox="1"/>
          <p:nvPr/>
        </p:nvSpPr>
        <p:spPr>
          <a:xfrm>
            <a:off x="759656" y="66563"/>
            <a:ext cx="10770098" cy="12849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1527" algn="ctr">
              <a:tabLst>
                <a:tab pos="2285133" algn="l"/>
              </a:tabLst>
              <a:defRPr/>
            </a:pPr>
            <a:r>
              <a:rPr lang="en-US" sz="4175" b="1" spc="254">
                <a:solidFill>
                  <a:srgbClr val="484646"/>
                </a:solidFill>
                <a:latin typeface="Arial"/>
                <a:cs typeface="Arial"/>
              </a:rPr>
              <a:t>Źródła zdarzeń bezpieczeństwa - Honeypots</a:t>
            </a:r>
            <a:endParaRPr sz="4175" b="1">
              <a:latin typeface="Arial"/>
              <a:cs typeface="Arial"/>
            </a:endParaRP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4C37F74E-6CD7-4807-BBA8-B45EA94B4B0A}"/>
              </a:ext>
            </a:extLst>
          </p:cNvPr>
          <p:cNvSpPr txBox="1"/>
          <p:nvPr/>
        </p:nvSpPr>
        <p:spPr>
          <a:xfrm>
            <a:off x="759655" y="1492938"/>
            <a:ext cx="10190285" cy="33239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/>
            <a:r>
              <a:rPr lang="en-US" sz="3600"/>
              <a:t>Rolę honeypota może pełnić:</a:t>
            </a:r>
          </a:p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en-US" sz="3000"/>
              <a:t>cały system (system fizyczny/maszyna wirtualna)</a:t>
            </a:r>
          </a:p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en-US" sz="3000"/>
              <a:t>poszczególna usługa/aplikacja</a:t>
            </a:r>
          </a:p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en-US" sz="3000"/>
              <a:t>folder</a:t>
            </a:r>
          </a:p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en-US" sz="3000"/>
              <a:t>plik</a:t>
            </a:r>
          </a:p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en-US" sz="3000"/>
              <a:t>konto użytkownika</a:t>
            </a:r>
          </a:p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en-US" sz="3000"/>
              <a:t>?</a:t>
            </a:r>
          </a:p>
        </p:txBody>
      </p:sp>
      <p:pic>
        <p:nvPicPr>
          <p:cNvPr id="5" name="Picture 4" descr="A picture containing table, sitting, orange&#10;&#10;Description automatically generated">
            <a:extLst>
              <a:ext uri="{FF2B5EF4-FFF2-40B4-BE49-F238E27FC236}">
                <a16:creationId xmlns:a16="http://schemas.microsoft.com/office/drawing/2014/main" id="{5E3F1F8A-EB3E-4828-A88D-B54C60F995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1152" y="24840"/>
            <a:ext cx="1240848" cy="1368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48009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44A882EA-D419-4CC2-A934-BBA1FCE05273}"/>
              </a:ext>
            </a:extLst>
          </p:cNvPr>
          <p:cNvSpPr txBox="1"/>
          <p:nvPr/>
        </p:nvSpPr>
        <p:spPr>
          <a:xfrm>
            <a:off x="490452" y="66563"/>
            <a:ext cx="11430000" cy="12849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1527">
              <a:tabLst>
                <a:tab pos="2285133" algn="l"/>
              </a:tabLst>
              <a:defRPr/>
            </a:pPr>
            <a:r>
              <a:rPr lang="en-US" sz="4175" b="1" spc="254">
                <a:solidFill>
                  <a:srgbClr val="484646"/>
                </a:solidFill>
                <a:latin typeface="Arial"/>
                <a:cs typeface="Arial"/>
              </a:rPr>
              <a:t>Źródła zdarzeń bezpieczeństwa - bezpośrednie zgłoszenia</a:t>
            </a:r>
            <a:endParaRPr sz="4175" b="1">
              <a:latin typeface="Arial"/>
              <a:cs typeface="Arial"/>
            </a:endParaRP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20877EBC-62E7-4EC6-94B3-82F3ACB32DA3}"/>
              </a:ext>
            </a:extLst>
          </p:cNvPr>
          <p:cNvSpPr txBox="1"/>
          <p:nvPr/>
        </p:nvSpPr>
        <p:spPr>
          <a:xfrm>
            <a:off x="784593" y="1667504"/>
            <a:ext cx="10190285" cy="33239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/>
            <a:r>
              <a:rPr lang="en-US" sz="3600"/>
              <a:t>Zgłoszenia pochodzące od:</a:t>
            </a:r>
          </a:p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en-US" sz="3600"/>
              <a:t>pracowników</a:t>
            </a:r>
          </a:p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en-US" sz="3600"/>
              <a:t>klientów</a:t>
            </a:r>
          </a:p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en-US" sz="3600"/>
              <a:t>researcherów/bounty hunterów</a:t>
            </a:r>
          </a:p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en-US" sz="3600"/>
              <a:t>zewnętrznych podmiotów (firm, instytucji, policji itd.)</a:t>
            </a:r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DA72E9A3-EC6B-4C78-869B-C547A7F8C5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6005" y="32294"/>
            <a:ext cx="1640335" cy="1635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37151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44A882EA-D419-4CC2-A934-BBA1FCE05273}"/>
              </a:ext>
            </a:extLst>
          </p:cNvPr>
          <p:cNvSpPr txBox="1"/>
          <p:nvPr/>
        </p:nvSpPr>
        <p:spPr>
          <a:xfrm>
            <a:off x="490452" y="66563"/>
            <a:ext cx="11430000" cy="6424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1527">
              <a:tabLst>
                <a:tab pos="2285133" algn="l"/>
              </a:tabLst>
              <a:defRPr/>
            </a:pPr>
            <a:r>
              <a:rPr lang="en-US" sz="4175" b="1" spc="254">
                <a:solidFill>
                  <a:srgbClr val="484646"/>
                </a:solidFill>
                <a:latin typeface="Arial"/>
                <a:cs typeface="Arial"/>
              </a:rPr>
              <a:t>Threat Intelligence</a:t>
            </a:r>
            <a:endParaRPr sz="4175" b="1">
              <a:latin typeface="Arial"/>
              <a:cs typeface="Arial"/>
            </a:endParaRP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20877EBC-62E7-4EC6-94B3-82F3ACB32DA3}"/>
              </a:ext>
            </a:extLst>
          </p:cNvPr>
          <p:cNvSpPr txBox="1"/>
          <p:nvPr/>
        </p:nvSpPr>
        <p:spPr>
          <a:xfrm>
            <a:off x="784593" y="1667504"/>
            <a:ext cx="10190285" cy="276998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en-US" sz="3600"/>
              <a:t>Monitoring dark webu (e-crime forums)</a:t>
            </a:r>
          </a:p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en-US" sz="3600"/>
              <a:t>Ogłoszenia sprzedaży dostępu do danych/systemów na przestępczych forach i czarnorynkowych sklepach dotyczące danych/zasobów naszej organizacji</a:t>
            </a:r>
          </a:p>
        </p:txBody>
      </p:sp>
    </p:spTree>
    <p:extLst>
      <p:ext uri="{BB962C8B-B14F-4D97-AF65-F5344CB8AC3E}">
        <p14:creationId xmlns:p14="http://schemas.microsoft.com/office/powerpoint/2010/main" val="215085432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44A882EA-D419-4CC2-A934-BBA1FCE05273}"/>
              </a:ext>
            </a:extLst>
          </p:cNvPr>
          <p:cNvSpPr txBox="1"/>
          <p:nvPr/>
        </p:nvSpPr>
        <p:spPr>
          <a:xfrm>
            <a:off x="628074" y="615203"/>
            <a:ext cx="11203708" cy="12849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1527" algn="ctr">
              <a:tabLst>
                <a:tab pos="2285133" algn="l"/>
              </a:tabLst>
              <a:defRPr/>
            </a:pPr>
            <a:r>
              <a:rPr lang="en-US" sz="4175" b="1" spc="254">
                <a:latin typeface="Consolas" panose="020B0609020204030204" pitchFamily="49" charset="0"/>
                <a:cs typeface="Arial"/>
              </a:rPr>
              <a:t>Źródła informacji o incydentach - podsumowanie</a:t>
            </a:r>
            <a:endParaRPr sz="4175" b="1">
              <a:latin typeface="Consolas" panose="020B0609020204030204" pitchFamily="49" charset="0"/>
              <a:cs typeface="Arial"/>
            </a:endParaRP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20877EBC-62E7-4EC6-94B3-82F3ACB32DA3}"/>
              </a:ext>
            </a:extLst>
          </p:cNvPr>
          <p:cNvSpPr txBox="1"/>
          <p:nvPr/>
        </p:nvSpPr>
        <p:spPr>
          <a:xfrm>
            <a:off x="864577" y="1994743"/>
            <a:ext cx="10462846" cy="47397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/>
              <a:t>Bezpośrednie artefakty systemowe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/>
              <a:t>Logi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/>
              <a:t>Netflow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/>
              <a:t>AV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/>
              <a:t>DLP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/>
              <a:t>SIEM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/>
              <a:t>EDR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/>
              <a:t>Threat Hunting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/>
              <a:t>Honeypots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/>
              <a:t>Bezpośrednie zgłoszenia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/>
              <a:t>Threat Intelligence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94616274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1FB21-2F74-4158-A859-A78E37C01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201" y="112764"/>
            <a:ext cx="10974157" cy="1115961"/>
          </a:xfrm>
        </p:spPr>
        <p:txBody>
          <a:bodyPr/>
          <a:lstStyle/>
          <a:p>
            <a:pPr algn="ctr">
              <a:defRPr/>
            </a:pPr>
            <a:r>
              <a:rPr lang="en-US" sz="4356" b="1">
                <a:latin typeface="Consolas" panose="020B0609020204030204" pitchFamily="49" charset="0"/>
                <a:cs typeface="Arial" panose="020B0604020202020204" pitchFamily="34" charset="0"/>
              </a:rPr>
              <a:t>Metryki?</a:t>
            </a:r>
            <a:endParaRPr lang="en-US" sz="4356" b="1" dirty="0"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96A0F9-40B8-4C2F-A506-7CAD4ECABE89}"/>
              </a:ext>
            </a:extLst>
          </p:cNvPr>
          <p:cNvSpPr txBox="1"/>
          <p:nvPr/>
        </p:nvSpPr>
        <p:spPr>
          <a:xfrm>
            <a:off x="762201" y="1380392"/>
            <a:ext cx="10974157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err="1"/>
              <a:t>Wykrywalność</a:t>
            </a:r>
            <a:r>
              <a:rPr lang="en-US" sz="3000"/>
              <a:t> incydentów?</a:t>
            </a:r>
            <a:endParaRPr lang="en-US" sz="30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 err="1"/>
              <a:t>Udowodnienie</a:t>
            </a:r>
            <a:r>
              <a:rPr lang="en-US" sz="3000" dirty="0"/>
              <a:t>, </a:t>
            </a:r>
            <a:r>
              <a:rPr lang="en-US" sz="3000" dirty="0" err="1"/>
              <a:t>że</a:t>
            </a:r>
            <a:r>
              <a:rPr lang="en-US" sz="3000" dirty="0"/>
              <a:t> NIE </a:t>
            </a:r>
            <a:r>
              <a:rPr lang="en-US" sz="3000" dirty="0" err="1"/>
              <a:t>zaistniał</a:t>
            </a:r>
            <a:r>
              <a:rPr lang="en-US" sz="3000" dirty="0"/>
              <a:t> </a:t>
            </a:r>
            <a:r>
              <a:rPr lang="en-US" sz="3000" dirty="0" err="1"/>
              <a:t>żaden</a:t>
            </a:r>
            <a:r>
              <a:rPr lang="en-US" sz="3000" dirty="0"/>
              <a:t> </a:t>
            </a:r>
            <a:r>
              <a:rPr lang="en-US" sz="3000" dirty="0" err="1"/>
              <a:t>incydent</a:t>
            </a:r>
            <a:r>
              <a:rPr lang="en-US" sz="3000" dirty="0"/>
              <a:t> </a:t>
            </a:r>
            <a:r>
              <a:rPr lang="en-US" sz="3000" dirty="0" err="1"/>
              <a:t>poza</a:t>
            </a:r>
            <a:r>
              <a:rPr lang="en-US" sz="3000" dirty="0"/>
              <a:t> </a:t>
            </a:r>
            <a:r>
              <a:rPr lang="en-US" sz="3000" dirty="0" err="1"/>
              <a:t>tymi</a:t>
            </a:r>
            <a:r>
              <a:rPr lang="en-US" sz="3000" dirty="0"/>
              <a:t>, o </a:t>
            </a:r>
            <a:r>
              <a:rPr lang="en-US" sz="3000" dirty="0" err="1"/>
              <a:t>których</a:t>
            </a:r>
            <a:r>
              <a:rPr lang="en-US" sz="3000" dirty="0"/>
              <a:t> </a:t>
            </a:r>
            <a:r>
              <a:rPr lang="en-US" sz="3000" dirty="0" err="1"/>
              <a:t>już</a:t>
            </a:r>
            <a:r>
              <a:rPr lang="en-US" sz="3000" dirty="0"/>
              <a:t> </a:t>
            </a:r>
            <a:r>
              <a:rPr lang="en-US" sz="3000" dirty="0" err="1"/>
              <a:t>wiemy</a:t>
            </a:r>
            <a:endParaRPr lang="en-US" sz="30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000"/>
              <a:t>Idealne pokrycie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000"/>
              <a:t>Logowanie </a:t>
            </a:r>
            <a:r>
              <a:rPr lang="en-US" sz="3000" dirty="0" err="1"/>
              <a:t>i</a:t>
            </a:r>
            <a:r>
              <a:rPr lang="en-US" sz="3000" dirty="0"/>
              <a:t> </a:t>
            </a:r>
            <a:r>
              <a:rPr lang="en-US" sz="3000" dirty="0" err="1"/>
              <a:t>analiza</a:t>
            </a:r>
            <a:r>
              <a:rPr lang="en-US" sz="3000" dirty="0"/>
              <a:t> (pod </a:t>
            </a:r>
            <a:r>
              <a:rPr lang="en-US" sz="3000" dirty="0" err="1"/>
              <a:t>wieloma</a:t>
            </a:r>
            <a:r>
              <a:rPr lang="en-US" sz="3000" dirty="0"/>
              <a:t> </a:t>
            </a:r>
            <a:r>
              <a:rPr lang="en-US" sz="3000" dirty="0" err="1"/>
              <a:t>względami</a:t>
            </a:r>
            <a:r>
              <a:rPr lang="en-US" sz="3000" dirty="0"/>
              <a:t>) WSZYSTKICH </a:t>
            </a:r>
            <a:r>
              <a:rPr lang="en-US" sz="3000" dirty="0" err="1"/>
              <a:t>danych</a:t>
            </a:r>
            <a:r>
              <a:rPr lang="en-US" sz="3000" dirty="0"/>
              <a:t> </a:t>
            </a:r>
            <a:r>
              <a:rPr lang="en-US" sz="3000" dirty="0" err="1"/>
              <a:t>przepływających</a:t>
            </a:r>
            <a:r>
              <a:rPr lang="en-US" sz="3000" dirty="0"/>
              <a:t> </a:t>
            </a:r>
            <a:r>
              <a:rPr lang="en-US" sz="3000" dirty="0" err="1"/>
              <a:t>przez</a:t>
            </a:r>
            <a:r>
              <a:rPr lang="en-US" sz="3000" dirty="0"/>
              <a:t> system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/>
              <a:t>	</a:t>
            </a:r>
            <a:r>
              <a:rPr lang="en-US" sz="3000" dirty="0" err="1"/>
              <a:t>Nieustanna</a:t>
            </a:r>
            <a:r>
              <a:rPr lang="en-US" sz="3000" dirty="0"/>
              <a:t> </a:t>
            </a:r>
            <a:r>
              <a:rPr lang="en-US" sz="3000" dirty="0" err="1"/>
              <a:t>analiza</a:t>
            </a:r>
            <a:r>
              <a:rPr lang="en-US" sz="3000" dirty="0"/>
              <a:t> </a:t>
            </a:r>
            <a:r>
              <a:rPr lang="en-US" sz="3000" dirty="0" err="1"/>
              <a:t>retrospektywna</a:t>
            </a:r>
            <a:endParaRPr lang="en-US" sz="30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/>
              <a:t>	Problem </a:t>
            </a:r>
            <a:r>
              <a:rPr lang="en-US" sz="3000" dirty="0" err="1"/>
              <a:t>retencji</a:t>
            </a:r>
            <a:endParaRPr lang="en-US" sz="3000" dirty="0"/>
          </a:p>
          <a:p>
            <a:endParaRPr lang="en-US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403231530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>
            <a:extLst>
              <a:ext uri="{FF2B5EF4-FFF2-40B4-BE49-F238E27FC236}">
                <a16:creationId xmlns:a16="http://schemas.microsoft.com/office/drawing/2014/main" id="{BC9004B5-1BFF-486E-BFEA-9330C6A7C3D7}"/>
              </a:ext>
            </a:extLst>
          </p:cNvPr>
          <p:cNvSpPr txBox="1"/>
          <p:nvPr/>
        </p:nvSpPr>
        <p:spPr>
          <a:xfrm>
            <a:off x="1540329" y="3153155"/>
            <a:ext cx="9151684" cy="551689"/>
          </a:xfrm>
          <a:prstGeom prst="rect">
            <a:avLst/>
          </a:prstGeom>
          <a:solidFill>
            <a:schemeClr val="tx1">
              <a:alpha val="75000"/>
            </a:schemeClr>
          </a:solidFill>
        </p:spPr>
        <p:txBody>
          <a:bodyPr lIns="0" tIns="0" rIns="0" bIns="0">
            <a:spAutoFit/>
          </a:bodyPr>
          <a:lstStyle/>
          <a:p>
            <a:pPr marL="11527" algn="ctr">
              <a:defRPr/>
            </a:pPr>
            <a:r>
              <a:rPr lang="en-US" sz="3585">
                <a:solidFill>
                  <a:schemeClr val="bg1"/>
                </a:solidFill>
                <a:latin typeface="Arial"/>
                <a:cs typeface="Arial"/>
              </a:rPr>
              <a:t>Koniec części #V</a:t>
            </a:r>
            <a:endParaRPr sz="3585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0" name="object 10">
            <a:extLst>
              <a:ext uri="{FF2B5EF4-FFF2-40B4-BE49-F238E27FC236}">
                <a16:creationId xmlns:a16="http://schemas.microsoft.com/office/drawing/2014/main" id="{1F3858F5-AD12-48FA-8419-75EE9261B8E3}"/>
              </a:ext>
            </a:extLst>
          </p:cNvPr>
          <p:cNvSpPr txBox="1"/>
          <p:nvPr/>
        </p:nvSpPr>
        <p:spPr>
          <a:xfrm>
            <a:off x="7395563" y="3561550"/>
            <a:ext cx="27375" cy="62774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algn="ctr">
              <a:defRPr/>
            </a:pPr>
            <a:r>
              <a:rPr sz="408" spc="-36">
                <a:solidFill>
                  <a:srgbClr val="9E9C9E"/>
                </a:solidFill>
                <a:latin typeface="Times New Roman"/>
                <a:cs typeface="Times New Roman"/>
              </a:rPr>
              <a:t>'</a:t>
            </a:r>
            <a:endParaRPr sz="408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6688238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4A1DF-23BE-4AB7-94EA-E55F596984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u="sng"/>
              <a:t>Źródła użytych grafik</a:t>
            </a:r>
            <a:endParaRPr lang="pl-PL" sz="20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C09664-3B9D-4ED2-8FC0-03E325ED22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l-PL" sz="1100"/>
              <a:t>https://www.flaticon.com/free-icon/firewall_811683</a:t>
            </a:r>
            <a:endParaRPr lang="en-US" sz="1100"/>
          </a:p>
          <a:p>
            <a:r>
              <a:rPr lang="pl-PL" sz="1100"/>
              <a:t>https://cdn3.vectorstock.com/i/1000x1000/31/62/anti-virus-vector-103162.jpg</a:t>
            </a:r>
            <a:endParaRPr lang="en-US" sz="1100"/>
          </a:p>
          <a:p>
            <a:r>
              <a:rPr lang="pl-PL" sz="1100"/>
              <a:t>https://talosintelligence.com/assets/logo_snort_full-a18405777b08c5206933fecd2b1b8eab9f92cdc9a6f2427ca7a1dbeef297f79c.svg</a:t>
            </a:r>
            <a:endParaRPr lang="en-US" sz="1100"/>
          </a:p>
          <a:p>
            <a:r>
              <a:rPr lang="pl-PL" sz="1100"/>
              <a:t>https://www.leaseweb.com/sites/default/files/Images/09_Products/siem-soc-diagram%402x.png</a:t>
            </a:r>
            <a:endParaRPr lang="en-US" sz="1100"/>
          </a:p>
          <a:p>
            <a:r>
              <a:rPr lang="pl-PL" sz="1100"/>
              <a:t>https://www.cloudflare.com/resources/images/slt3lc6tev37/5ixfRhqidLTnJO3hpkmxjE/b2653080e575173f0844e3e294bec6d9/what-is-the-network-layer.png</a:t>
            </a:r>
            <a:endParaRPr lang="en-US" sz="1100"/>
          </a:p>
          <a:p>
            <a:r>
              <a:rPr lang="pl-PL" sz="1100"/>
              <a:t>https://marvel-b1-cdn.bc0a.com/f00000000165823/www.checkpoint.com/wp-content/uploads/cloudguard-log.ic-siem-logo-2.png</a:t>
            </a:r>
            <a:endParaRPr lang="en-US" sz="1100"/>
          </a:p>
          <a:p>
            <a:r>
              <a:rPr lang="pl-PL" sz="1100"/>
              <a:t>https://upload.wikimedia.org/wikipedia/commons/5/5b/Firewall.png</a:t>
            </a:r>
            <a:endParaRPr lang="en-US" sz="1100"/>
          </a:p>
          <a:p>
            <a:r>
              <a:rPr lang="en-US" sz="1100"/>
              <a:t>https://commons.wikimedia.org/wiki/File:Blue_computer_icon.svg</a:t>
            </a:r>
          </a:p>
          <a:p>
            <a:r>
              <a:rPr lang="en-US" sz="1100"/>
              <a:t>https://www.cisco.com/c/en/us/products/security/email-security-appliance/data-loss-prevention-dlp/jcr:content/Grid/category_atl/layout-category-atl/anchor_info_4f4b.img.jpg/1599780282568.jpg</a:t>
            </a:r>
          </a:p>
          <a:p>
            <a:r>
              <a:rPr lang="en-US" sz="1100"/>
              <a:t>https://encrypted-tbn0.gstatic.com/images?q=tbn%3AANd9GcThSa8hDTn3faFNBWBc-aVcngP1vRcLzT2Xfw&amp;usqp=CAU</a:t>
            </a:r>
          </a:p>
          <a:p>
            <a:r>
              <a:rPr lang="en-US" sz="1100"/>
              <a:t>https://www.recordedfuture.com/wp-content/uploads/cyber-threat-hunting.png</a:t>
            </a:r>
          </a:p>
          <a:p>
            <a:r>
              <a:rPr lang="en-US" sz="1100"/>
              <a:t>https://www.kindpng.com/imgv/iJTThRR_-honey-pot-emoji-honey-emoji-png/</a:t>
            </a:r>
          </a:p>
          <a:p>
            <a:r>
              <a:rPr lang="en-US" sz="1100"/>
              <a:t>https://swoslpnetwork.files.wordpress.com/2012/02/telephone.jpg</a:t>
            </a:r>
          </a:p>
        </p:txBody>
      </p:sp>
    </p:spTree>
    <p:extLst>
      <p:ext uri="{BB962C8B-B14F-4D97-AF65-F5344CB8AC3E}">
        <p14:creationId xmlns:p14="http://schemas.microsoft.com/office/powerpoint/2010/main" val="24464107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44A882EA-D419-4CC2-A934-BBA1FCE05273}"/>
              </a:ext>
            </a:extLst>
          </p:cNvPr>
          <p:cNvSpPr txBox="1"/>
          <p:nvPr/>
        </p:nvSpPr>
        <p:spPr>
          <a:xfrm>
            <a:off x="1475725" y="66624"/>
            <a:ext cx="10034873" cy="6424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1527">
              <a:tabLst>
                <a:tab pos="2285133" algn="l"/>
              </a:tabLst>
              <a:defRPr/>
            </a:pPr>
            <a:r>
              <a:rPr lang="en-US" sz="4175" b="1" spc="254">
                <a:solidFill>
                  <a:srgbClr val="484646"/>
                </a:solidFill>
                <a:latin typeface="Consolas" panose="020B0609020204030204" pitchFamily="49" charset="0"/>
                <a:cs typeface="Arial"/>
              </a:rPr>
              <a:t>LOGI</a:t>
            </a:r>
            <a:endParaRPr sz="4175" b="1">
              <a:latin typeface="Consolas" panose="020B0609020204030204" pitchFamily="49" charset="0"/>
              <a:cs typeface="Arial"/>
            </a:endParaRP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20877EBC-62E7-4EC6-94B3-82F3ACB32DA3}"/>
              </a:ext>
            </a:extLst>
          </p:cNvPr>
          <p:cNvSpPr txBox="1"/>
          <p:nvPr/>
        </p:nvSpPr>
        <p:spPr>
          <a:xfrm>
            <a:off x="842782" y="1443062"/>
            <a:ext cx="10190285" cy="443198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/>
            <a:r>
              <a:rPr lang="en-US" sz="3600"/>
              <a:t>Są to chronoligczne rejestry zdarzeń generowane przez wszelkiego rodzaju aplikacje i usługi (w tym również komponenty systemu operacyjnego).</a:t>
            </a:r>
          </a:p>
          <a:p>
            <a:pPr lvl="0"/>
            <a:endParaRPr lang="en-US" sz="3600"/>
          </a:p>
          <a:p>
            <a:pPr lvl="0"/>
            <a:r>
              <a:rPr lang="en-US" sz="3600"/>
              <a:t>Formaty:</a:t>
            </a:r>
          </a:p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en-US" sz="3600"/>
              <a:t>tekstowy (np. HTTP access log, XML)</a:t>
            </a:r>
          </a:p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en-US" sz="3600"/>
              <a:t>tekstowo-binarny (np. Windows *.evtx)</a:t>
            </a:r>
          </a:p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en-US" sz="3600"/>
              <a:t>binarne (np. MySQL binary log)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0151BC7-F3A2-4E6E-8AC1-4CB21BD3A5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907" y="66624"/>
            <a:ext cx="971377" cy="1072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4985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3519</TotalTime>
  <Words>3828</Words>
  <Application>Microsoft Office PowerPoint</Application>
  <PresentationFormat>Widescreen</PresentationFormat>
  <Paragraphs>443</Paragraphs>
  <Slides>86</Slides>
  <Notes>84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86</vt:i4>
      </vt:variant>
    </vt:vector>
  </HeadingPairs>
  <TitlesOfParts>
    <vt:vector size="92" baseType="lpstr">
      <vt:lpstr>Arial</vt:lpstr>
      <vt:lpstr>Calibri</vt:lpstr>
      <vt:lpstr>Calibri Light</vt:lpstr>
      <vt:lpstr>Consolas</vt:lpstr>
      <vt:lpstr>Times New Roman</vt:lpstr>
      <vt:lpstr>Office Theme</vt:lpstr>
      <vt:lpstr>Wykrywanie i reagowanie na incydenty bezpieczeństwa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Metryki?</vt:lpstr>
      <vt:lpstr>PowerPoint Presentation</vt:lpstr>
      <vt:lpstr>Źródła użytych grafik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Wykrywanie i reagowanie na incydenty bezpieczeństwa</dc:title>
  <dc:creator>Julian Horoszkiewicz</dc:creator>
  <cp:lastModifiedBy>Julian Horoszkiewicz</cp:lastModifiedBy>
  <cp:revision>534</cp:revision>
  <dcterms:created xsi:type="dcterms:W3CDTF">2020-02-01T16:36:23Z</dcterms:created>
  <dcterms:modified xsi:type="dcterms:W3CDTF">2020-11-24T17:28:23Z</dcterms:modified>
</cp:coreProperties>
</file>